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3"/>
  </p:notesMasterIdLst>
  <p:sldIdLst>
    <p:sldId id="348" r:id="rId2"/>
    <p:sldId id="350" r:id="rId3"/>
    <p:sldId id="351" r:id="rId4"/>
    <p:sldId id="359" r:id="rId5"/>
    <p:sldId id="360" r:id="rId6"/>
    <p:sldId id="361" r:id="rId7"/>
    <p:sldId id="352" r:id="rId8"/>
    <p:sldId id="354" r:id="rId9"/>
    <p:sldId id="355" r:id="rId10"/>
    <p:sldId id="356" r:id="rId11"/>
    <p:sldId id="358" r:id="rId12"/>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FE42981-CC55-4D80-BC8F-02BD0F62DEDC}">
          <p14:sldIdLst>
            <p14:sldId id="348"/>
            <p14:sldId id="350"/>
            <p14:sldId id="351"/>
            <p14:sldId id="359"/>
            <p14:sldId id="360"/>
            <p14:sldId id="361"/>
            <p14:sldId id="352"/>
            <p14:sldId id="354"/>
            <p14:sldId id="355"/>
            <p14:sldId id="356"/>
            <p14:sldId id="3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7457"/>
    <a:srgbClr val="CBB6A5"/>
    <a:srgbClr val="AE8D72"/>
    <a:srgbClr val="B3947B"/>
    <a:srgbClr val="E5DAD1"/>
    <a:srgbClr val="AC462E"/>
    <a:srgbClr val="D9CABD"/>
    <a:srgbClr val="EDE5DF"/>
    <a:srgbClr val="EAE1DA"/>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6229" autoAdjust="0"/>
  </p:normalViewPr>
  <p:slideViewPr>
    <p:cSldViewPr>
      <p:cViewPr varScale="1">
        <p:scale>
          <a:sx n="113" d="100"/>
          <a:sy n="113" d="100"/>
        </p:scale>
        <p:origin x="-158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4DA2D58D-040D-45C3-9CFB-B22CAB1E3F2F}" type="datetimeFigureOut">
              <a:rPr lang="ru-RU" smtClean="0"/>
              <a:t>05.10.2020</a:t>
            </a:fld>
            <a:endParaRPr lang="ru-RU"/>
          </a:p>
        </p:txBody>
      </p:sp>
      <p:sp>
        <p:nvSpPr>
          <p:cNvPr id="4" name="Образ слайда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8A415083-3B54-4C42-9D73-FA9F79C296E8}" type="slidenum">
              <a:rPr lang="ru-RU" smtClean="0"/>
              <a:t>‹#›</a:t>
            </a:fld>
            <a:endParaRPr lang="ru-RU"/>
          </a:p>
        </p:txBody>
      </p:sp>
    </p:spTree>
    <p:extLst>
      <p:ext uri="{BB962C8B-B14F-4D97-AF65-F5344CB8AC3E}">
        <p14:creationId xmlns:p14="http://schemas.microsoft.com/office/powerpoint/2010/main" val="8901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0F19DA6-DA95-4D6F-8A00-7F57923BD9F2}" type="slidenum">
              <a:rPr lang="ru-RU" smtClean="0">
                <a:solidFill>
                  <a:srgbClr val="073E87"/>
                </a:solidFill>
              </a:rPr>
              <a:pPr/>
              <a:t>‹#›</a:t>
            </a:fld>
            <a:endParaRPr lang="ru-RU">
              <a:solidFill>
                <a:srgbClr val="073E87"/>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00F19DA6-DA95-4D6F-8A00-7F57923BD9F2}" type="slidenum">
              <a:rPr lang="ru-RU" smtClean="0">
                <a:solidFill>
                  <a:srgbClr val="073E87"/>
                </a:solidFill>
              </a:rPr>
              <a:pPr/>
              <a:t>‹#›</a:t>
            </a:fld>
            <a:endParaRPr lang="ru-RU">
              <a:solidFill>
                <a:srgbClr val="073E87"/>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74552C6-DDBF-44A9-8B8C-F55693220936}" type="datetimeFigureOut">
              <a:rPr lang="ru-RU" smtClean="0">
                <a:solidFill>
                  <a:srgbClr val="073E87"/>
                </a:solidFill>
              </a:rPr>
              <a:pPr/>
              <a:t>05.10.2020</a:t>
            </a:fld>
            <a:endParaRPr lang="ru-RU">
              <a:solidFill>
                <a:srgbClr val="073E87"/>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00F19DA6-DA95-4D6F-8A00-7F57923BD9F2}" type="slidenum">
              <a:rPr lang="ru-RU" smtClean="0">
                <a:solidFill>
                  <a:srgbClr val="073E87"/>
                </a:solidFill>
              </a:rPr>
              <a:pPr/>
              <a:t>‹#›</a:t>
            </a:fld>
            <a:endParaRPr lang="ru-RU">
              <a:solidFill>
                <a:srgbClr val="073E87"/>
              </a:solidFill>
            </a:endParaRP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52" y="796451"/>
            <a:ext cx="9145225" cy="584775"/>
          </a:xfrm>
          <a:prstGeom prst="rect">
            <a:avLst/>
          </a:prstGeom>
        </p:spPr>
        <p:txBody>
          <a:bodyPr wrap="square">
            <a:spAutoFit/>
          </a:bodyPr>
          <a:lstStyle/>
          <a:p>
            <a:pPr algn="ctr"/>
            <a:r>
              <a:rPr lang="ru-RU" sz="1600" b="1" dirty="0" smtClean="0">
                <a:latin typeface="Liberation Serif" pitchFamily="18" charset="0"/>
                <a:ea typeface="Liberation Serif" pitchFamily="18" charset="0"/>
                <a:cs typeface="Liberation Serif" pitchFamily="18" charset="0"/>
              </a:rPr>
              <a:t>ОТДЕЛ ГОСУДАРСТВЕННОЙ ГРАЖДАНСКОЙ СЛУЖБЫ И КАДРОВ </a:t>
            </a:r>
            <a:endParaRPr lang="ru-RU" sz="1600" b="1" dirty="0">
              <a:latin typeface="Liberation Serif" pitchFamily="18" charset="0"/>
              <a:ea typeface="Liberation Serif" pitchFamily="18" charset="0"/>
              <a:cs typeface="Liberation Serif" pitchFamily="18" charset="0"/>
            </a:endParaRPr>
          </a:p>
          <a:p>
            <a:pPr algn="ctr"/>
            <a:r>
              <a:rPr lang="ru-RU" sz="1600" b="1" dirty="0">
                <a:latin typeface="Liberation Serif" pitchFamily="18" charset="0"/>
                <a:ea typeface="Liberation Serif" pitchFamily="18" charset="0"/>
                <a:cs typeface="Liberation Serif" pitchFamily="18" charset="0"/>
              </a:rPr>
              <a:t>МИНИСТЕРСТВА ОБЩЕСТВЕННОЙ БЕЗОПАСНОСТИ СВЕРДЛОВСКОЙ ОБЛАСТИ</a:t>
            </a:r>
            <a:endParaRPr lang="ru-RU" sz="1600" dirty="0">
              <a:latin typeface="Liberation Serif" pitchFamily="18" charset="0"/>
              <a:ea typeface="Liberation Serif" pitchFamily="18" charset="0"/>
              <a:cs typeface="Liberation Serif" pitchFamily="18" charset="0"/>
            </a:endParaRPr>
          </a:p>
        </p:txBody>
      </p:sp>
      <p:sp>
        <p:nvSpPr>
          <p:cNvPr id="4" name="Прямоугольник 3"/>
          <p:cNvSpPr/>
          <p:nvPr/>
        </p:nvSpPr>
        <p:spPr>
          <a:xfrm>
            <a:off x="393198" y="2132856"/>
            <a:ext cx="8352927" cy="2246769"/>
          </a:xfrm>
          <a:prstGeom prst="rect">
            <a:avLst/>
          </a:prstGeom>
        </p:spPr>
        <p:txBody>
          <a:bodyPr wrap="square">
            <a:spAutoFit/>
          </a:bodyPr>
          <a:lstStyle/>
          <a:p>
            <a:pPr algn="ctr"/>
            <a:r>
              <a:rPr lang="ru-RU" sz="2800" b="1" dirty="0">
                <a:solidFill>
                  <a:prstClr val="black"/>
                </a:solidFill>
                <a:latin typeface="Liberation Serif" pitchFamily="18" charset="0"/>
                <a:ea typeface="Liberation Serif" pitchFamily="18" charset="0"/>
                <a:cs typeface="Liberation Serif" pitchFamily="18" charset="0"/>
              </a:rPr>
              <a:t>О </a:t>
            </a:r>
            <a:r>
              <a:rPr lang="ru-RU" sz="2800" b="1" dirty="0" smtClean="0">
                <a:solidFill>
                  <a:prstClr val="black"/>
                </a:solidFill>
                <a:latin typeface="Liberation Serif" pitchFamily="18" charset="0"/>
                <a:ea typeface="Liberation Serif" pitchFamily="18" charset="0"/>
                <a:cs typeface="Liberation Serif" pitchFamily="18" charset="0"/>
              </a:rPr>
              <a:t>мерах </a:t>
            </a:r>
            <a:r>
              <a:rPr lang="ru-RU" sz="2800" b="1" dirty="0" smtClean="0">
                <a:solidFill>
                  <a:prstClr val="black"/>
                </a:solidFill>
                <a:latin typeface="Liberation Serif" pitchFamily="18" charset="0"/>
                <a:ea typeface="Liberation Serif" pitchFamily="18" charset="0"/>
                <a:cs typeface="Liberation Serif" pitchFamily="18" charset="0"/>
              </a:rPr>
              <a:t>ответственности за </a:t>
            </a:r>
            <a:r>
              <a:rPr lang="ru-RU" sz="2800" b="1" dirty="0" smtClean="0">
                <a:solidFill>
                  <a:prstClr val="black"/>
                </a:solidFill>
                <a:latin typeface="Liberation Serif" pitchFamily="18" charset="0"/>
                <a:ea typeface="Liberation Serif" pitchFamily="18" charset="0"/>
                <a:cs typeface="Liberation Serif" pitchFamily="18" charset="0"/>
              </a:rPr>
              <a:t>неисполнение требований законодательства                </a:t>
            </a:r>
            <a:endParaRPr lang="ru-RU" sz="2800" b="1" dirty="0" smtClean="0">
              <a:solidFill>
                <a:prstClr val="black"/>
              </a:solidFill>
              <a:latin typeface="Liberation Serif" pitchFamily="18" charset="0"/>
              <a:ea typeface="Liberation Serif" pitchFamily="18" charset="0"/>
              <a:cs typeface="Liberation Serif" pitchFamily="18" charset="0"/>
            </a:endParaRPr>
          </a:p>
          <a:p>
            <a:pPr algn="ctr"/>
            <a:r>
              <a:rPr lang="ru-RU" sz="2800" b="1" dirty="0" smtClean="0">
                <a:solidFill>
                  <a:prstClr val="black"/>
                </a:solidFill>
                <a:latin typeface="Liberation Serif" pitchFamily="18" charset="0"/>
                <a:ea typeface="Liberation Serif" pitchFamily="18" charset="0"/>
                <a:cs typeface="Liberation Serif" pitchFamily="18" charset="0"/>
              </a:rPr>
              <a:t> </a:t>
            </a:r>
            <a:r>
              <a:rPr lang="ru-RU" sz="2800" b="1" dirty="0" smtClean="0">
                <a:solidFill>
                  <a:prstClr val="black"/>
                </a:solidFill>
                <a:latin typeface="Liberation Serif" pitchFamily="18" charset="0"/>
                <a:ea typeface="Liberation Serif" pitchFamily="18" charset="0"/>
                <a:cs typeface="Liberation Serif" pitchFamily="18" charset="0"/>
              </a:rPr>
              <a:t>о противодействии коррупции, персональной ответственности за несоблюдение обязательных требований, ограничений и запретов</a:t>
            </a:r>
            <a:endParaRPr lang="ru-RU" sz="2800" b="1" dirty="0">
              <a:solidFill>
                <a:prstClr val="black"/>
              </a:solidFill>
              <a:latin typeface="Liberation Serif" pitchFamily="18" charset="0"/>
              <a:ea typeface="Liberation Serif" pitchFamily="18" charset="0"/>
              <a:cs typeface="Liberation Serif" pitchFamily="18" charset="0"/>
            </a:endParaRPr>
          </a:p>
        </p:txBody>
      </p:sp>
      <p:sp>
        <p:nvSpPr>
          <p:cNvPr id="6" name="Прямоугольник 5"/>
          <p:cNvSpPr/>
          <p:nvPr/>
        </p:nvSpPr>
        <p:spPr>
          <a:xfrm>
            <a:off x="2411760" y="6021288"/>
            <a:ext cx="4572000" cy="584775"/>
          </a:xfrm>
          <a:prstGeom prst="rect">
            <a:avLst/>
          </a:prstGeom>
        </p:spPr>
        <p:txBody>
          <a:bodyPr>
            <a:spAutoFit/>
          </a:bodyPr>
          <a:lstStyle/>
          <a:p>
            <a:pPr algn="ctr"/>
            <a:r>
              <a:rPr lang="ru-RU" altLang="ru-RU" sz="1600" b="1" dirty="0">
                <a:solidFill>
                  <a:prstClr val="black"/>
                </a:solidFill>
                <a:latin typeface="Liberation Serif" pitchFamily="18" charset="0"/>
                <a:ea typeface="Liberation Serif" pitchFamily="18" charset="0"/>
                <a:cs typeface="Liberation Serif" pitchFamily="18" charset="0"/>
              </a:rPr>
              <a:t>г. Екатеринбург</a:t>
            </a:r>
          </a:p>
          <a:p>
            <a:pPr algn="ctr"/>
            <a:r>
              <a:rPr lang="ru-RU" altLang="ru-RU" sz="1600" b="1" dirty="0" smtClean="0">
                <a:solidFill>
                  <a:prstClr val="black"/>
                </a:solidFill>
                <a:latin typeface="Liberation Serif" pitchFamily="18" charset="0"/>
                <a:ea typeface="Liberation Serif" pitchFamily="18" charset="0"/>
                <a:cs typeface="Liberation Serif" pitchFamily="18" charset="0"/>
              </a:rPr>
              <a:t>2020</a:t>
            </a:r>
            <a:endParaRPr lang="ru-RU" altLang="ru-RU" sz="1600" b="1" dirty="0">
              <a:solidFill>
                <a:prstClr val="black"/>
              </a:solidFill>
              <a:latin typeface="Liberation Serif" pitchFamily="18" charset="0"/>
              <a:ea typeface="Liberation Serif" pitchFamily="18" charset="0"/>
              <a:cs typeface="Liberation Serif" pitchFamily="18" charset="0"/>
            </a:endParaRPr>
          </a:p>
        </p:txBody>
      </p:sp>
    </p:spTree>
    <p:extLst>
      <p:ext uri="{BB962C8B-B14F-4D97-AF65-F5344CB8AC3E}">
        <p14:creationId xmlns:p14="http://schemas.microsoft.com/office/powerpoint/2010/main" val="763650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Прямая соединительная линия 33"/>
          <p:cNvCxnSpPr>
            <a:stCxn id="30" idx="0"/>
          </p:cNvCxnSpPr>
          <p:nvPr/>
        </p:nvCxnSpPr>
        <p:spPr>
          <a:xfrm flipV="1">
            <a:off x="2480712" y="3445847"/>
            <a:ext cx="263787" cy="1"/>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a:off x="2421858" y="5482495"/>
            <a:ext cx="276140" cy="8836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flipV="1">
            <a:off x="1805344" y="2060213"/>
            <a:ext cx="616514" cy="492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16" name="Прямоугольник 15"/>
          <p:cNvSpPr/>
          <p:nvPr/>
        </p:nvSpPr>
        <p:spPr>
          <a:xfrm>
            <a:off x="39810" y="116632"/>
            <a:ext cx="9093243" cy="584775"/>
          </a:xfrm>
          <a:prstGeom prst="rect">
            <a:avLst/>
          </a:prstGeom>
          <a:solidFill>
            <a:srgbClr val="FFFF00">
              <a:alpha val="44000"/>
            </a:srgbClr>
          </a:solidFill>
        </p:spPr>
        <p:txBody>
          <a:bodyPr wrap="square">
            <a:spAutoFit/>
          </a:bodyPr>
          <a:lstStyle/>
          <a:p>
            <a:pPr algn="ctr"/>
            <a:r>
              <a:rPr lang="ru-RU" sz="1600" b="1" u="sng" dirty="0" smtClean="0">
                <a:solidFill>
                  <a:prstClr val="black"/>
                </a:solidFill>
                <a:latin typeface="Liberation Serif" pitchFamily="18" charset="0"/>
                <a:ea typeface="Liberation Serif" pitchFamily="18" charset="0"/>
                <a:cs typeface="Liberation Serif" pitchFamily="18" charset="0"/>
              </a:rPr>
              <a:t>Привлечение работников к дисциплинарной ответственности за несоблюдение обязательных требований, ограничений и обязанностей в сфере коррупции</a:t>
            </a:r>
            <a:endParaRPr lang="ru-RU" sz="1600" b="1" u="sng" dirty="0">
              <a:solidFill>
                <a:prstClr val="black"/>
              </a:solidFill>
              <a:latin typeface="Liberation Serif" pitchFamily="18" charset="0"/>
              <a:ea typeface="Liberation Serif" pitchFamily="18" charset="0"/>
              <a:cs typeface="Liberation Serif" pitchFamily="18" charset="0"/>
            </a:endParaRPr>
          </a:p>
        </p:txBody>
      </p:sp>
      <p:sp>
        <p:nvSpPr>
          <p:cNvPr id="20" name="Заголовок 1"/>
          <p:cNvSpPr txBox="1">
            <a:spLocks/>
          </p:cNvSpPr>
          <p:nvPr/>
        </p:nvSpPr>
        <p:spPr>
          <a:xfrm>
            <a:off x="120407" y="1268761"/>
            <a:ext cx="1859306" cy="1742946"/>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  </a:t>
            </a:r>
            <a:r>
              <a:rPr lang="ru-RU" sz="1200" dirty="0" smtClean="0">
                <a:solidFill>
                  <a:schemeClr val="tx1"/>
                </a:solidFill>
                <a:latin typeface="Liberation Serif" pitchFamily="18" charset="0"/>
                <a:ea typeface="Liberation Serif" pitchFamily="18" charset="0"/>
                <a:cs typeface="Liberation Serif" pitchFamily="18" charset="0"/>
              </a:rPr>
              <a:t>Рекомендации по совершенствованию законодательства государств-участников СНГ в сфере противодействия коррупции (приняты на Ассамблеи 23.11.0212 № </a:t>
            </a:r>
            <a:r>
              <a:rPr lang="ru-RU" sz="1200" dirty="0">
                <a:solidFill>
                  <a:prstClr val="black"/>
                </a:solidFill>
                <a:latin typeface="Liberation Serif" pitchFamily="18" charset="0"/>
                <a:ea typeface="Liberation Serif" pitchFamily="18" charset="0"/>
                <a:cs typeface="Liberation Serif" pitchFamily="18" charset="0"/>
              </a:rPr>
              <a:t>3817)</a:t>
            </a:r>
            <a:endParaRPr lang="ru-RU" sz="1200" dirty="0"/>
          </a:p>
          <a:p>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8" name="Заголовок 1"/>
          <p:cNvSpPr txBox="1">
            <a:spLocks/>
          </p:cNvSpPr>
          <p:nvPr/>
        </p:nvSpPr>
        <p:spPr>
          <a:xfrm>
            <a:off x="2612605" y="5068234"/>
            <a:ext cx="1383331" cy="1434215"/>
          </a:xfrm>
          <a:prstGeom prst="rect">
            <a:avLst/>
          </a:prstGeom>
          <a:solidFill>
            <a:schemeClr val="bg1">
              <a:lumMod val="95000"/>
            </a:schemeClr>
          </a:solidFill>
          <a:ln>
            <a:solidFill>
              <a:schemeClr val="tx1"/>
            </a:solidFill>
            <a:prstDash val="solid"/>
          </a:ln>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Постановление Пленума Верховного Суда РФ от 17.03.2004 № 2</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29" name="Заголовок 1"/>
          <p:cNvSpPr txBox="1">
            <a:spLocks/>
          </p:cNvSpPr>
          <p:nvPr/>
        </p:nvSpPr>
        <p:spPr>
          <a:xfrm>
            <a:off x="6538581" y="2918308"/>
            <a:ext cx="2448272" cy="3769578"/>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a:t>
            </a:r>
            <a:r>
              <a:rPr lang="ru-RU" sz="1200" dirty="0">
                <a:solidFill>
                  <a:schemeClr val="tx1"/>
                </a:solidFill>
                <a:latin typeface="Liberation Serif" pitchFamily="18" charset="0"/>
                <a:ea typeface="Liberation Serif" pitchFamily="18" charset="0"/>
                <a:cs typeface="Liberation Serif" pitchFamily="18" charset="0"/>
              </a:rPr>
              <a:t>П</a:t>
            </a:r>
            <a:r>
              <a:rPr lang="ru-RU" sz="1200" dirty="0" smtClean="0">
                <a:solidFill>
                  <a:schemeClr val="tx1"/>
                </a:solidFill>
                <a:latin typeface="Liberation Serif" pitchFamily="18" charset="0"/>
                <a:ea typeface="Liberation Serif" pitchFamily="18" charset="0"/>
                <a:cs typeface="Liberation Serif" pitchFamily="18" charset="0"/>
              </a:rPr>
              <a:t>орядок привлечения лиц, работающих по трудовому договору, к ответственности за коррупционные правонарушения ни Трудовым кодексом </a:t>
            </a:r>
            <a:r>
              <a:rPr lang="ru-RU" sz="1200" dirty="0">
                <a:solidFill>
                  <a:schemeClr val="tx1"/>
                </a:solidFill>
                <a:latin typeface="Liberation Serif" pitchFamily="18" charset="0"/>
                <a:ea typeface="Liberation Serif" pitchFamily="18" charset="0"/>
                <a:cs typeface="Liberation Serif" pitchFamily="18" charset="0"/>
              </a:rPr>
              <a:t>Российской </a:t>
            </a:r>
            <a:r>
              <a:rPr lang="ru-RU" sz="1200" dirty="0" smtClean="0">
                <a:solidFill>
                  <a:schemeClr val="tx1"/>
                </a:solidFill>
                <a:latin typeface="Liberation Serif" pitchFamily="18" charset="0"/>
                <a:ea typeface="Liberation Serif" pitchFamily="18" charset="0"/>
                <a:cs typeface="Liberation Serif" pitchFamily="18" charset="0"/>
              </a:rPr>
              <a:t>Федерации, ни </a:t>
            </a:r>
            <a:endParaRPr lang="ru-RU" sz="1200" dirty="0">
              <a:solidFill>
                <a:schemeClr val="tx1"/>
              </a:solidFill>
              <a:latin typeface="Liberation Serif" pitchFamily="18" charset="0"/>
              <a:ea typeface="Liberation Serif" pitchFamily="18" charset="0"/>
              <a:cs typeface="Liberation Serif" pitchFamily="18" charset="0"/>
            </a:endParaRPr>
          </a:p>
          <a:p>
            <a:r>
              <a:rPr lang="ru-RU" sz="1200" dirty="0">
                <a:solidFill>
                  <a:schemeClr val="tx1"/>
                </a:solidFill>
                <a:latin typeface="Liberation Serif" pitchFamily="18" charset="0"/>
                <a:ea typeface="Liberation Serif" pitchFamily="18" charset="0"/>
                <a:cs typeface="Liberation Serif" pitchFamily="18" charset="0"/>
              </a:rPr>
              <a:t>Федеральный закон от </a:t>
            </a:r>
            <a:r>
              <a:rPr lang="ru-RU" sz="1200" dirty="0" smtClean="0">
                <a:solidFill>
                  <a:schemeClr val="tx1"/>
                </a:solidFill>
                <a:latin typeface="Liberation Serif" pitchFamily="18" charset="0"/>
                <a:ea typeface="Liberation Serif" pitchFamily="18" charset="0"/>
                <a:cs typeface="Liberation Serif" pitchFamily="18" charset="0"/>
              </a:rPr>
              <a:t>25 </a:t>
            </a:r>
            <a:r>
              <a:rPr lang="ru-RU" sz="1200" dirty="0">
                <a:solidFill>
                  <a:schemeClr val="tx1"/>
                </a:solidFill>
                <a:latin typeface="Liberation Serif" pitchFamily="18" charset="0"/>
                <a:ea typeface="Liberation Serif" pitchFamily="18" charset="0"/>
                <a:cs typeface="Liberation Serif" pitchFamily="18" charset="0"/>
              </a:rPr>
              <a:t>декабря </a:t>
            </a:r>
          </a:p>
          <a:p>
            <a:r>
              <a:rPr lang="ru-RU" sz="1200" dirty="0">
                <a:solidFill>
                  <a:schemeClr val="tx1"/>
                </a:solidFill>
                <a:latin typeface="Liberation Serif" pitchFamily="18" charset="0"/>
                <a:ea typeface="Liberation Serif" pitchFamily="18" charset="0"/>
                <a:cs typeface="Liberation Serif" pitchFamily="18" charset="0"/>
              </a:rPr>
              <a:t>2008 года </a:t>
            </a:r>
            <a:r>
              <a:rPr lang="ru-RU" sz="1200" dirty="0" smtClean="0">
                <a:solidFill>
                  <a:schemeClr val="tx1"/>
                </a:solidFill>
                <a:latin typeface="Liberation Serif" pitchFamily="18" charset="0"/>
                <a:ea typeface="Liberation Serif" pitchFamily="18" charset="0"/>
                <a:cs typeface="Liberation Serif" pitchFamily="18" charset="0"/>
              </a:rPr>
              <a:t>№ 273-ФЗ не определен».</a:t>
            </a:r>
          </a:p>
          <a:p>
            <a:endParaRPr lang="ru-RU" sz="1200" dirty="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В этих условиях привлечение работника к дисциплинарной ответственности за коррупционные правонарушения должно осуществляться согласно статьям 192 и 192 Трудового кодекса </a:t>
            </a:r>
            <a:r>
              <a:rPr lang="ru-RU" sz="1200" dirty="0">
                <a:solidFill>
                  <a:schemeClr val="tx1"/>
                </a:solidFill>
                <a:latin typeface="Liberation Serif" pitchFamily="18" charset="0"/>
                <a:ea typeface="Liberation Serif" pitchFamily="18" charset="0"/>
                <a:cs typeface="Liberation Serif" pitchFamily="18" charset="0"/>
              </a:rPr>
              <a:t>Российской </a:t>
            </a:r>
            <a:r>
              <a:rPr lang="ru-RU" sz="1200" dirty="0" smtClean="0">
                <a:solidFill>
                  <a:schemeClr val="tx1"/>
                </a:solidFill>
                <a:latin typeface="Liberation Serif" pitchFamily="18" charset="0"/>
                <a:ea typeface="Liberation Serif" pitchFamily="18" charset="0"/>
                <a:cs typeface="Liberation Serif" pitchFamily="18" charset="0"/>
              </a:rPr>
              <a:t>Федерации</a:t>
            </a:r>
          </a:p>
          <a:p>
            <a:r>
              <a:rPr lang="ru-RU" sz="1200" dirty="0" smtClean="0">
                <a:solidFill>
                  <a:schemeClr val="tx1"/>
                </a:solidFill>
                <a:latin typeface="Liberation Serif" pitchFamily="18" charset="0"/>
                <a:ea typeface="Liberation Serif" pitchFamily="18" charset="0"/>
                <a:cs typeface="Liberation Serif" pitchFamily="18" charset="0"/>
              </a:rPr>
              <a:t>(Определение судебной коллегии Верховного Суда от 13.04.2017)</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39" name="Заголовок 1"/>
          <p:cNvSpPr txBox="1">
            <a:spLocks/>
          </p:cNvSpPr>
          <p:nvPr/>
        </p:nvSpPr>
        <p:spPr>
          <a:xfrm>
            <a:off x="2694525" y="2918308"/>
            <a:ext cx="3672407" cy="1376522"/>
          </a:xfrm>
          <a:prstGeom prst="rect">
            <a:avLst/>
          </a:prstGeom>
          <a:solidFill>
            <a:srgbClr val="00B050">
              <a:alpha val="48000"/>
            </a:srgb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ru-RU" sz="1200" dirty="0" smtClean="0">
                <a:solidFill>
                  <a:schemeClr val="tx1"/>
                </a:solidFill>
                <a:latin typeface="Liberation Serif" pitchFamily="18" charset="0"/>
                <a:ea typeface="Liberation Serif" pitchFamily="18" charset="0"/>
                <a:cs typeface="Liberation Serif" pitchFamily="18" charset="0"/>
              </a:rPr>
              <a:t>Неисполнение или ненадлежащее исполнение трудовых обязанностей</a:t>
            </a:r>
          </a:p>
          <a:p>
            <a:pPr marL="171450" indent="-17145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замечание</a:t>
            </a:r>
          </a:p>
          <a:p>
            <a:pPr marL="171450" indent="-17145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выговор</a:t>
            </a:r>
          </a:p>
          <a:p>
            <a:pPr marL="171450" indent="-17145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увольнение по соответствующим основаниям</a:t>
            </a:r>
          </a:p>
          <a:p>
            <a:pPr algn="l"/>
            <a:r>
              <a:rPr lang="ru-RU" sz="1200" dirty="0" smtClean="0">
                <a:solidFill>
                  <a:schemeClr val="tx1"/>
                </a:solidFill>
                <a:latin typeface="Liberation Serif" pitchFamily="18" charset="0"/>
                <a:ea typeface="Liberation Serif" pitchFamily="18" charset="0"/>
                <a:cs typeface="Liberation Serif" pitchFamily="18" charset="0"/>
              </a:rPr>
              <a:t>При наложении дисциплинарного взыскания должны учитываться тяжесть и обстоятельства проступка</a:t>
            </a:r>
          </a:p>
        </p:txBody>
      </p:sp>
      <p:sp>
        <p:nvSpPr>
          <p:cNvPr id="22" name="Заголовок 1"/>
          <p:cNvSpPr txBox="1">
            <a:spLocks/>
          </p:cNvSpPr>
          <p:nvPr/>
        </p:nvSpPr>
        <p:spPr>
          <a:xfrm>
            <a:off x="113814" y="3140968"/>
            <a:ext cx="1008112" cy="983691"/>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Трудовой кодекс Российской Федерации</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7" name="Заголовок 1"/>
          <p:cNvSpPr txBox="1">
            <a:spLocks/>
          </p:cNvSpPr>
          <p:nvPr/>
        </p:nvSpPr>
        <p:spPr>
          <a:xfrm>
            <a:off x="2235547" y="1340768"/>
            <a:ext cx="6897506" cy="1392945"/>
          </a:xfrm>
          <a:prstGeom prst="rect">
            <a:avLst/>
          </a:prstGeom>
          <a:solidFill>
            <a:schemeClr val="bg1">
              <a:lumMod val="95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71450" indent="-17145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в соответствии с международными стандартами должны быть определены </a:t>
            </a:r>
            <a:r>
              <a:rPr lang="ru-RU" sz="1200" b="1" dirty="0" smtClean="0">
                <a:solidFill>
                  <a:schemeClr val="tx1"/>
                </a:solidFill>
                <a:latin typeface="Liberation Serif" pitchFamily="18" charset="0"/>
                <a:ea typeface="Liberation Serif" pitchFamily="18" charset="0"/>
                <a:cs typeface="Liberation Serif" pitchFamily="18" charset="0"/>
              </a:rPr>
              <a:t>перечни дисциплинарных проступков, носящих коррупционный характер</a:t>
            </a:r>
            <a:r>
              <a:rPr lang="ru-RU" sz="1200" dirty="0" smtClean="0">
                <a:solidFill>
                  <a:schemeClr val="tx1"/>
                </a:solidFill>
                <a:latin typeface="Liberation Serif" pitchFamily="18" charset="0"/>
                <a:ea typeface="Liberation Serif" pitchFamily="18" charset="0"/>
                <a:cs typeface="Liberation Serif" pitchFamily="18" charset="0"/>
              </a:rPr>
              <a:t>, совершаемых лицами, уполномоченными на выполнение государственных функций и услуг, и приравненными к ним лицами (далее – </a:t>
            </a:r>
            <a:r>
              <a:rPr lang="ru-RU" sz="1200" b="1" dirty="0" smtClean="0">
                <a:solidFill>
                  <a:schemeClr val="tx1"/>
                </a:solidFill>
                <a:latin typeface="Liberation Serif" pitchFamily="18" charset="0"/>
                <a:ea typeface="Liberation Serif" pitchFamily="18" charset="0"/>
                <a:cs typeface="Liberation Serif" pitchFamily="18" charset="0"/>
              </a:rPr>
              <a:t>лица</a:t>
            </a:r>
            <a:r>
              <a:rPr lang="ru-RU" sz="1200" dirty="0" smtClean="0">
                <a:solidFill>
                  <a:schemeClr val="tx1"/>
                </a:solidFill>
                <a:latin typeface="Liberation Serif" pitchFamily="18" charset="0"/>
                <a:ea typeface="Liberation Serif" pitchFamily="18" charset="0"/>
                <a:cs typeface="Liberation Serif" pitchFamily="18" charset="0"/>
              </a:rPr>
              <a:t>)</a:t>
            </a:r>
            <a:endParaRPr lang="ru-RU" sz="12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200" b="1" dirty="0" smtClean="0">
                <a:solidFill>
                  <a:srgbClr val="7030A0"/>
                </a:solidFill>
                <a:latin typeface="Liberation Serif" pitchFamily="18" charset="0"/>
                <a:ea typeface="Liberation Serif" pitchFamily="18" charset="0"/>
                <a:cs typeface="Liberation Serif" pitchFamily="18" charset="0"/>
              </a:rPr>
              <a:t>критерии дисциплинарных проступков, носящих коррупционный характер</a:t>
            </a:r>
            <a:r>
              <a:rPr lang="ru-RU" sz="1200" dirty="0" smtClean="0">
                <a:solidFill>
                  <a:srgbClr val="7030A0"/>
                </a:solidFill>
                <a:latin typeface="Liberation Serif" pitchFamily="18" charset="0"/>
                <a:ea typeface="Liberation Serif" pitchFamily="18" charset="0"/>
                <a:cs typeface="Liberation Serif" pitchFamily="18" charset="0"/>
              </a:rPr>
              <a:t>:</a:t>
            </a:r>
          </a:p>
          <a:p>
            <a:pPr algn="l"/>
            <a:r>
              <a:rPr lang="ru-RU" sz="1200" dirty="0" smtClean="0">
                <a:solidFill>
                  <a:schemeClr val="tx1"/>
                </a:solidFill>
                <a:latin typeface="Liberation Serif" pitchFamily="18" charset="0"/>
                <a:ea typeface="Liberation Serif" pitchFamily="18" charset="0"/>
                <a:cs typeface="Liberation Serif" pitchFamily="18" charset="0"/>
              </a:rPr>
              <a:t>получение </a:t>
            </a:r>
            <a:r>
              <a:rPr lang="ru-RU" sz="1200" b="1" dirty="0" smtClean="0">
                <a:solidFill>
                  <a:schemeClr val="tx1"/>
                </a:solidFill>
                <a:latin typeface="Liberation Serif" pitchFamily="18" charset="0"/>
                <a:ea typeface="Liberation Serif" pitchFamily="18" charset="0"/>
                <a:cs typeface="Liberation Serif" pitchFamily="18" charset="0"/>
              </a:rPr>
              <a:t>лицами</a:t>
            </a:r>
            <a:r>
              <a:rPr lang="ru-RU" sz="1200" dirty="0" smtClean="0">
                <a:solidFill>
                  <a:schemeClr val="tx1"/>
                </a:solidFill>
                <a:latin typeface="Liberation Serif" pitchFamily="18" charset="0"/>
                <a:ea typeface="Liberation Serif" pitchFamily="18" charset="0"/>
                <a:cs typeface="Liberation Serif" pitchFamily="18" charset="0"/>
              </a:rPr>
              <a:t> какой-либо выгоды от использования служебного положения с нарушением законодательства, приносящее ущерб государственным и общественным интересам</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30" name="Выноска 1 29"/>
          <p:cNvSpPr/>
          <p:nvPr/>
        </p:nvSpPr>
        <p:spPr>
          <a:xfrm>
            <a:off x="1257238" y="3140968"/>
            <a:ext cx="1223474" cy="609759"/>
          </a:xfrm>
          <a:prstGeom prst="borderCallout1">
            <a:avLst>
              <a:gd name="adj1" fmla="val 45962"/>
              <a:gd name="adj2" fmla="val 686"/>
              <a:gd name="adj3" fmla="val 70288"/>
              <a:gd name="adj4" fmla="val -12057"/>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100" dirty="0" smtClean="0">
                <a:solidFill>
                  <a:schemeClr val="tx1"/>
                </a:solidFill>
                <a:latin typeface="Liberation Serif" pitchFamily="18" charset="0"/>
                <a:ea typeface="Liberation Serif" pitchFamily="18" charset="0"/>
                <a:cs typeface="Liberation Serif" pitchFamily="18" charset="0"/>
              </a:rPr>
              <a:t>Статья 192. Дисциплинарные взыскания</a:t>
            </a:r>
          </a:p>
        </p:txBody>
      </p:sp>
      <p:sp>
        <p:nvSpPr>
          <p:cNvPr id="31" name="Выноска 1 30"/>
          <p:cNvSpPr/>
          <p:nvPr/>
        </p:nvSpPr>
        <p:spPr>
          <a:xfrm>
            <a:off x="1261409" y="3914525"/>
            <a:ext cx="1223474" cy="888572"/>
          </a:xfrm>
          <a:prstGeom prst="borderCallout1">
            <a:avLst>
              <a:gd name="adj1" fmla="val 45962"/>
              <a:gd name="adj2" fmla="val 686"/>
              <a:gd name="adj3" fmla="val 27652"/>
              <a:gd name="adj4" fmla="val -14255"/>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100" dirty="0" smtClean="0">
                <a:solidFill>
                  <a:schemeClr val="tx1"/>
                </a:solidFill>
                <a:latin typeface="Liberation Serif" pitchFamily="18" charset="0"/>
                <a:ea typeface="Liberation Serif" pitchFamily="18" charset="0"/>
                <a:cs typeface="Liberation Serif" pitchFamily="18" charset="0"/>
              </a:rPr>
              <a:t>Статья 193. Порядок применения дисциплинарных взысканий</a:t>
            </a:r>
          </a:p>
        </p:txBody>
      </p:sp>
      <p:cxnSp>
        <p:nvCxnSpPr>
          <p:cNvPr id="36" name="Прямая соединительная линия 35"/>
          <p:cNvCxnSpPr>
            <a:stCxn id="31" idx="1"/>
            <a:endCxn id="35" idx="0"/>
          </p:cNvCxnSpPr>
          <p:nvPr/>
        </p:nvCxnSpPr>
        <p:spPr>
          <a:xfrm flipH="1">
            <a:off x="1260262" y="4803097"/>
            <a:ext cx="612884" cy="8342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Заголовок 1"/>
          <p:cNvSpPr txBox="1">
            <a:spLocks/>
          </p:cNvSpPr>
          <p:nvPr/>
        </p:nvSpPr>
        <p:spPr>
          <a:xfrm>
            <a:off x="4067944" y="4437112"/>
            <a:ext cx="2376264" cy="2223922"/>
          </a:xfrm>
          <a:prstGeom prst="rect">
            <a:avLst/>
          </a:prstGeom>
          <a:solidFill>
            <a:schemeClr val="bg1">
              <a:lumMod val="95000"/>
            </a:schemeClr>
          </a:solidFill>
          <a:ln>
            <a:solidFill>
              <a:schemeClr val="tx1"/>
            </a:solidFill>
            <a:prstDash val="solid"/>
          </a:ln>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Работнику необходимо предоставить доказательства совершения проступка, а также факты учета тяжести проступка и обстоятельств, при которых он был совершен, предшествующее отношение к труду и поведение</a:t>
            </a:r>
            <a:endParaRPr lang="ru-RU" sz="1400" dirty="0">
              <a:solidFill>
                <a:schemeClr val="tx1"/>
              </a:solidFill>
              <a:latin typeface="Liberation Serif" pitchFamily="18" charset="0"/>
              <a:ea typeface="Liberation Serif" pitchFamily="18" charset="0"/>
              <a:cs typeface="Liberation Serif" pitchFamily="18" charset="0"/>
            </a:endParaRPr>
          </a:p>
        </p:txBody>
      </p:sp>
      <p:cxnSp>
        <p:nvCxnSpPr>
          <p:cNvPr id="46" name="Прямая соединительная линия 45"/>
          <p:cNvCxnSpPr/>
          <p:nvPr/>
        </p:nvCxnSpPr>
        <p:spPr>
          <a:xfrm>
            <a:off x="5115684" y="4294830"/>
            <a:ext cx="0" cy="167706"/>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Заголовок 1"/>
          <p:cNvSpPr txBox="1">
            <a:spLocks/>
          </p:cNvSpPr>
          <p:nvPr/>
        </p:nvSpPr>
        <p:spPr>
          <a:xfrm>
            <a:off x="39811" y="4886523"/>
            <a:ext cx="2440902" cy="1890034"/>
          </a:xfrm>
          <a:prstGeom prst="rect">
            <a:avLst/>
          </a:prstGeom>
          <a:solidFill>
            <a:srgbClr val="00B050">
              <a:alpha val="48000"/>
            </a:srgb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71450" indent="-171450" algn="l">
              <a:buFont typeface="Arial" pitchFamily="34" charset="0"/>
              <a:buChar char="•"/>
            </a:pPr>
            <a:r>
              <a:rPr lang="ru-RU" sz="1200" b="1" dirty="0" smtClean="0">
                <a:solidFill>
                  <a:schemeClr val="tx1"/>
                </a:solidFill>
                <a:latin typeface="Liberation Serif" pitchFamily="18" charset="0"/>
                <a:ea typeface="Liberation Serif" pitchFamily="18" charset="0"/>
                <a:cs typeface="Liberation Serif" pitchFamily="18" charset="0"/>
              </a:rPr>
              <a:t>Выполнение предусмотренных обязательных действий </a:t>
            </a:r>
            <a:r>
              <a:rPr lang="ru-RU" sz="1200" dirty="0" smtClean="0">
                <a:solidFill>
                  <a:schemeClr val="tx1"/>
                </a:solidFill>
                <a:latin typeface="Liberation Serif" pitchFamily="18" charset="0"/>
                <a:ea typeface="Liberation Serif" pitchFamily="18" charset="0"/>
                <a:cs typeface="Liberation Serif" pitchFamily="18" charset="0"/>
              </a:rPr>
              <a:t>(письменных объяснений работника или составление акта, издание и вручение работнику под роспись приказа)</a:t>
            </a:r>
          </a:p>
          <a:p>
            <a:pPr marL="171450" indent="-171450" algn="l">
              <a:buFont typeface="Arial" pitchFamily="34" charset="0"/>
              <a:buChar char="•"/>
            </a:pPr>
            <a:r>
              <a:rPr lang="ru-RU" sz="1200" b="1" dirty="0" smtClean="0">
                <a:solidFill>
                  <a:schemeClr val="tx1"/>
                </a:solidFill>
                <a:latin typeface="Liberation Serif" pitchFamily="18" charset="0"/>
                <a:ea typeface="Liberation Serif" pitchFamily="18" charset="0"/>
                <a:cs typeface="Liberation Serif" pitchFamily="18" charset="0"/>
              </a:rPr>
              <a:t>Соблюдение установленных сроков</a:t>
            </a:r>
          </a:p>
        </p:txBody>
      </p:sp>
    </p:spTree>
    <p:extLst>
      <p:ext uri="{BB962C8B-B14F-4D97-AF65-F5344CB8AC3E}">
        <p14:creationId xmlns:p14="http://schemas.microsoft.com/office/powerpoint/2010/main" val="2545224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22" name="Заголовок 1"/>
          <p:cNvSpPr txBox="1">
            <a:spLocks/>
          </p:cNvSpPr>
          <p:nvPr/>
        </p:nvSpPr>
        <p:spPr>
          <a:xfrm>
            <a:off x="91154" y="1312520"/>
            <a:ext cx="3688758" cy="2836560"/>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ru-RU" sz="1400" b="1" dirty="0" smtClean="0">
                <a:solidFill>
                  <a:schemeClr val="tx1"/>
                </a:solidFill>
                <a:latin typeface="Liberation Serif" pitchFamily="18" charset="0"/>
                <a:ea typeface="Liberation Serif" pitchFamily="18" charset="0"/>
                <a:cs typeface="Liberation Serif" pitchFamily="18" charset="0"/>
              </a:rPr>
              <a:t>Персональная ответственность</a:t>
            </a:r>
            <a:r>
              <a:rPr lang="ru-RU" sz="1400" dirty="0" smtClean="0">
                <a:solidFill>
                  <a:schemeClr val="tx1"/>
                </a:solidFill>
                <a:latin typeface="Liberation Serif" pitchFamily="18" charset="0"/>
                <a:ea typeface="Liberation Serif" pitchFamily="18" charset="0"/>
                <a:cs typeface="Liberation Serif" pitchFamily="18" charset="0"/>
              </a:rPr>
              <a:t> – закрепленная нормативными правовыми  или локальными актами  индивидуальная ответственность должностного лица за осуществление действий (бездействия) и принятие решений (уклонение от их принятия) в рамках предоставленных ему полномочий</a:t>
            </a:r>
          </a:p>
          <a:p>
            <a:r>
              <a:rPr lang="ru-RU" sz="1400" dirty="0" smtClean="0">
                <a:solidFill>
                  <a:srgbClr val="FF0000"/>
                </a:solidFill>
                <a:latin typeface="Liberation Serif" pitchFamily="18" charset="0"/>
                <a:ea typeface="Liberation Serif" pitchFamily="18" charset="0"/>
                <a:cs typeface="Liberation Serif" pitchFamily="18" charset="0"/>
              </a:rPr>
              <a:t>В 16 учреждениях изданы приказы о возложение ответственности за состояние антикоррупционной работы на заместителей руководителей данных учреждений)</a:t>
            </a:r>
          </a:p>
          <a:p>
            <a:pPr algn="l"/>
            <a:endParaRPr lang="ru-RU" sz="1200" dirty="0" smtClean="0">
              <a:solidFill>
                <a:schemeClr val="tx1"/>
              </a:solidFill>
              <a:latin typeface="Liberation Serif" pitchFamily="18" charset="0"/>
              <a:ea typeface="Liberation Serif" pitchFamily="18" charset="0"/>
              <a:cs typeface="Liberation Serif" pitchFamily="18" charset="0"/>
            </a:endParaRPr>
          </a:p>
        </p:txBody>
      </p:sp>
      <p:sp>
        <p:nvSpPr>
          <p:cNvPr id="31" name="Выноска 1 30"/>
          <p:cNvSpPr/>
          <p:nvPr/>
        </p:nvSpPr>
        <p:spPr>
          <a:xfrm>
            <a:off x="5724128" y="1312519"/>
            <a:ext cx="1223474" cy="368973"/>
          </a:xfrm>
          <a:prstGeom prst="borderCallout1">
            <a:avLst>
              <a:gd name="adj1" fmla="val 45962"/>
              <a:gd name="adj2" fmla="val 686"/>
              <a:gd name="adj3" fmla="val 2149"/>
              <a:gd name="adj4" fmla="val -147380"/>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latin typeface="Liberation Serif" pitchFamily="18" charset="0"/>
                <a:ea typeface="Liberation Serif" pitchFamily="18" charset="0"/>
                <a:cs typeface="Liberation Serif" pitchFamily="18" charset="0"/>
              </a:rPr>
              <a:t>ПРИМЕРЫ</a:t>
            </a:r>
          </a:p>
        </p:txBody>
      </p:sp>
      <p:cxnSp>
        <p:nvCxnSpPr>
          <p:cNvPr id="46" name="Прямая соединительная линия 45"/>
          <p:cNvCxnSpPr/>
          <p:nvPr/>
        </p:nvCxnSpPr>
        <p:spPr>
          <a:xfrm>
            <a:off x="3923928" y="1312520"/>
            <a:ext cx="72008" cy="5116795"/>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Заголовок 1"/>
          <p:cNvSpPr txBox="1">
            <a:spLocks/>
          </p:cNvSpPr>
          <p:nvPr/>
        </p:nvSpPr>
        <p:spPr>
          <a:xfrm>
            <a:off x="4335032" y="1875153"/>
            <a:ext cx="4782627" cy="1697863"/>
          </a:xfrm>
          <a:prstGeom prst="rect">
            <a:avLst/>
          </a:prstGeom>
          <a:solidFill>
            <a:schemeClr val="bg1">
              <a:lumMod val="95000"/>
            </a:schemeClr>
          </a:solidFill>
          <a:ln>
            <a:solidFill>
              <a:schemeClr val="tx1"/>
            </a:solidFill>
            <a:prstDash val="solid"/>
          </a:ln>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endParaRPr lang="ru-RU" sz="1200" spc="-10" dirty="0">
              <a:solidFill>
                <a:srgbClr val="FF0000"/>
              </a:solidFill>
              <a:latin typeface="Liberation Serif" pitchFamily="18" charset="0"/>
              <a:ea typeface="Liberation Serif" pitchFamily="18" charset="0"/>
              <a:cs typeface="Liberation Serif" pitchFamily="18" charset="0"/>
            </a:endParaRPr>
          </a:p>
        </p:txBody>
      </p:sp>
      <p:sp>
        <p:nvSpPr>
          <p:cNvPr id="19" name="Прямоугольник 18"/>
          <p:cNvSpPr/>
          <p:nvPr/>
        </p:nvSpPr>
        <p:spPr>
          <a:xfrm>
            <a:off x="24416" y="118761"/>
            <a:ext cx="9093243" cy="584775"/>
          </a:xfrm>
          <a:prstGeom prst="rect">
            <a:avLst/>
          </a:prstGeom>
          <a:solidFill>
            <a:srgbClr val="FFFF00">
              <a:alpha val="44000"/>
            </a:srgbClr>
          </a:solidFill>
        </p:spPr>
        <p:txBody>
          <a:bodyPr wrap="square">
            <a:spAutoFit/>
          </a:bodyPr>
          <a:lstStyle/>
          <a:p>
            <a:pPr algn="ctr"/>
            <a:r>
              <a:rPr lang="ru-RU" sz="1600" b="1" u="sng" dirty="0" smtClean="0">
                <a:solidFill>
                  <a:prstClr val="black"/>
                </a:solidFill>
                <a:latin typeface="Liberation Serif" pitchFamily="18" charset="0"/>
                <a:ea typeface="Liberation Serif" pitchFamily="18" charset="0"/>
                <a:cs typeface="Liberation Serif" pitchFamily="18" charset="0"/>
              </a:rPr>
              <a:t>Персональная ответственность за несоблюдение отдельных ограничений, запретов и обязанностей, установленных антикоррупционным законодательством</a:t>
            </a:r>
            <a:endParaRPr lang="ru-RU" sz="1600" b="1" u="sng" dirty="0">
              <a:solidFill>
                <a:prstClr val="black"/>
              </a:solidFill>
              <a:latin typeface="Liberation Serif" pitchFamily="18" charset="0"/>
              <a:ea typeface="Liberation Serif" pitchFamily="18" charset="0"/>
              <a:cs typeface="Liberation Serif" pitchFamily="18" charset="0"/>
            </a:endParaRPr>
          </a:p>
        </p:txBody>
      </p:sp>
      <p:sp>
        <p:nvSpPr>
          <p:cNvPr id="20" name="Заголовок 1"/>
          <p:cNvSpPr txBox="1">
            <a:spLocks/>
          </p:cNvSpPr>
          <p:nvPr/>
        </p:nvSpPr>
        <p:spPr>
          <a:xfrm>
            <a:off x="91154" y="4293096"/>
            <a:ext cx="3688758" cy="1296144"/>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ru-RU" sz="1400" b="1" dirty="0" smtClean="0">
                <a:solidFill>
                  <a:schemeClr val="tx1"/>
                </a:solidFill>
                <a:latin typeface="Liberation Serif" pitchFamily="18" charset="0"/>
                <a:ea typeface="Liberation Serif" pitchFamily="18" charset="0"/>
                <a:cs typeface="Liberation Serif" pitchFamily="18" charset="0"/>
              </a:rPr>
              <a:t>Персональная ответственность</a:t>
            </a:r>
            <a:r>
              <a:rPr lang="ru-RU" sz="1400" dirty="0" smtClean="0">
                <a:solidFill>
                  <a:schemeClr val="tx1"/>
                </a:solidFill>
                <a:latin typeface="Liberation Serif" pitchFamily="18" charset="0"/>
                <a:ea typeface="Liberation Serif" pitchFamily="18" charset="0"/>
                <a:cs typeface="Liberation Serif" pitchFamily="18" charset="0"/>
              </a:rPr>
              <a:t> возлагается посредством издания соответствующего приказа и закрепления в нем конкретного лица, ответственного за определение мероприятия и работу </a:t>
            </a:r>
          </a:p>
        </p:txBody>
      </p:sp>
      <p:sp>
        <p:nvSpPr>
          <p:cNvPr id="21" name="Заголовок 1"/>
          <p:cNvSpPr txBox="1">
            <a:spLocks/>
          </p:cNvSpPr>
          <p:nvPr/>
        </p:nvSpPr>
        <p:spPr>
          <a:xfrm>
            <a:off x="91154" y="5661248"/>
            <a:ext cx="3688758" cy="1080120"/>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ru-RU" sz="1400" b="1" dirty="0" smtClean="0">
                <a:solidFill>
                  <a:schemeClr val="tx1"/>
                </a:solidFill>
                <a:latin typeface="Liberation Serif" pitchFamily="18" charset="0"/>
                <a:ea typeface="Liberation Serif" pitchFamily="18" charset="0"/>
                <a:cs typeface="Liberation Serif" pitchFamily="18" charset="0"/>
              </a:rPr>
              <a:t>Персональная ответственность</a:t>
            </a:r>
            <a:r>
              <a:rPr lang="ru-RU" sz="1400" dirty="0" smtClean="0">
                <a:solidFill>
                  <a:schemeClr val="tx1"/>
                </a:solidFill>
                <a:latin typeface="Liberation Serif" pitchFamily="18" charset="0"/>
                <a:ea typeface="Liberation Serif" pitchFamily="18" charset="0"/>
                <a:cs typeface="Liberation Serif" pitchFamily="18" charset="0"/>
              </a:rPr>
              <a:t> действует на условиях и под страхом привлечения к дисциплинарной, административной или уголовной ответственности</a:t>
            </a:r>
          </a:p>
        </p:txBody>
      </p:sp>
      <p:sp>
        <p:nvSpPr>
          <p:cNvPr id="27" name="Заголовок 1"/>
          <p:cNvSpPr txBox="1">
            <a:spLocks/>
          </p:cNvSpPr>
          <p:nvPr/>
        </p:nvSpPr>
        <p:spPr>
          <a:xfrm>
            <a:off x="4358668" y="3710776"/>
            <a:ext cx="4745918" cy="2310512"/>
          </a:xfrm>
          <a:prstGeom prst="rect">
            <a:avLst/>
          </a:prstGeom>
          <a:solidFill>
            <a:schemeClr val="bg1">
              <a:lumMod val="95000"/>
            </a:schemeClr>
          </a:solidFill>
          <a:ln>
            <a:solidFill>
              <a:schemeClr val="tx1"/>
            </a:solidFill>
            <a:prstDash val="solid"/>
          </a:ln>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600" dirty="0" smtClean="0">
                <a:solidFill>
                  <a:schemeClr val="tx1"/>
                </a:solidFill>
                <a:latin typeface="Liberation Serif" pitchFamily="18" charset="0"/>
                <a:ea typeface="Liberation Serif" pitchFamily="18" charset="0"/>
                <a:cs typeface="Liberation Serif" pitchFamily="18" charset="0"/>
              </a:rPr>
              <a:t>Приказ Министерства от 12.04.2017 № 140</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1037" y="2327394"/>
            <a:ext cx="4306010" cy="1101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211960" y="3165321"/>
            <a:ext cx="293416" cy="646331"/>
          </a:xfrm>
          <a:prstGeom prst="rect">
            <a:avLst/>
          </a:prstGeom>
          <a:noFill/>
        </p:spPr>
        <p:txBody>
          <a:bodyPr wrap="square" rtlCol="0">
            <a:spAutoFit/>
          </a:bodyPr>
          <a:lstStyle/>
          <a:p>
            <a:endParaRPr lang="ru-RU" dirty="0">
              <a:solidFill>
                <a:srgbClr val="FF0000"/>
              </a:solidFill>
              <a:latin typeface="Liberation Serif" pitchFamily="18" charset="0"/>
              <a:ea typeface="Liberation Serif" pitchFamily="18" charset="0"/>
              <a:cs typeface="Liberation Serif" pitchFamily="18" charset="0"/>
            </a:endParaRPr>
          </a:p>
          <a:p>
            <a:endParaRPr lang="ru-RU" dirty="0"/>
          </a:p>
        </p:txBody>
      </p:sp>
      <p:sp>
        <p:nvSpPr>
          <p:cNvPr id="4" name="TextBox 3"/>
          <p:cNvSpPr txBox="1"/>
          <p:nvPr/>
        </p:nvSpPr>
        <p:spPr>
          <a:xfrm>
            <a:off x="4644008" y="1988840"/>
            <a:ext cx="3900427" cy="338554"/>
          </a:xfrm>
          <a:prstGeom prst="rect">
            <a:avLst/>
          </a:prstGeom>
          <a:noFill/>
        </p:spPr>
        <p:txBody>
          <a:bodyPr wrap="none" rtlCol="0">
            <a:spAutoFit/>
          </a:bodyPr>
          <a:lstStyle/>
          <a:p>
            <a:r>
              <a:rPr lang="ru-RU" sz="1600" dirty="0" smtClean="0">
                <a:latin typeface="Liberation Serif" panose="02020603050405020304" pitchFamily="18" charset="0"/>
                <a:ea typeface="Liberation Serif" panose="02020603050405020304" pitchFamily="18" charset="0"/>
                <a:cs typeface="Liberation Serif" panose="02020603050405020304" pitchFamily="18" charset="0"/>
              </a:rPr>
              <a:t>Приказ Министерства от 17.02.2017 № 52 </a:t>
            </a:r>
            <a:endParaRPr lang="ru-RU" sz="1600" dirty="0">
              <a:latin typeface="Liberation Serif" panose="02020603050405020304" pitchFamily="18" charset="0"/>
              <a:ea typeface="Liberation Serif" panose="02020603050405020304" pitchFamily="18" charset="0"/>
              <a:cs typeface="Liberation Serif" panose="02020603050405020304" pitchFamily="18"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5032" y="4553301"/>
            <a:ext cx="4518378" cy="125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1742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757" y="123215"/>
            <a:ext cx="9093243" cy="969496"/>
          </a:xfrm>
          <a:prstGeom prst="rect">
            <a:avLst/>
          </a:prstGeom>
          <a:solidFill>
            <a:schemeClr val="accent3">
              <a:lumMod val="20000"/>
              <a:lumOff val="80000"/>
            </a:schemeClr>
          </a:solidFill>
        </p:spPr>
        <p:txBody>
          <a:bodyPr wrap="square">
            <a:spAutoFit/>
          </a:bodyPr>
          <a:lstStyle/>
          <a:p>
            <a:pPr algn="ctr"/>
            <a:r>
              <a:rPr lang="ru-RU" sz="1900" b="1" dirty="0" smtClean="0">
                <a:solidFill>
                  <a:prstClr val="black"/>
                </a:solidFill>
                <a:latin typeface="Liberation Serif" pitchFamily="18" charset="0"/>
                <a:ea typeface="Liberation Serif" pitchFamily="18" charset="0"/>
                <a:cs typeface="Liberation Serif" pitchFamily="18" charset="0"/>
              </a:rPr>
              <a:t>МЕРЫ ДИСЦИПЛИНАРНОЙ ОТВЕТСТВЕННОСТИ ЗА НЕИСПОЛНЕНИЕ ТРЕБОВАНИЙ ЗАКОНОДАТЕЛЬСТВА О ПРОТИВОДЕЙСТВИИ КОРРУПЦИИ</a:t>
            </a: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10" name="Заголовок 1"/>
          <p:cNvSpPr txBox="1">
            <a:spLocks/>
          </p:cNvSpPr>
          <p:nvPr/>
        </p:nvSpPr>
        <p:spPr>
          <a:xfrm>
            <a:off x="4804253" y="1137811"/>
            <a:ext cx="4285793" cy="1440160"/>
          </a:xfrm>
          <a:prstGeom prst="rect">
            <a:avLst/>
          </a:prstGeom>
          <a:solidFill>
            <a:schemeClr val="bg1"/>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2000" dirty="0" smtClean="0">
                <a:solidFill>
                  <a:schemeClr val="tx1"/>
                </a:solidFill>
                <a:latin typeface="Liberation Serif" pitchFamily="18" charset="0"/>
                <a:ea typeface="Liberation Serif" pitchFamily="18" charset="0"/>
                <a:cs typeface="Liberation Serif" pitchFamily="18" charset="0"/>
              </a:rPr>
              <a:t>Правовыми формами коррупции как социального явления являются составы конкретных правонарушений</a:t>
            </a:r>
            <a:endParaRPr lang="ru-RU" sz="2000" dirty="0">
              <a:solidFill>
                <a:schemeClr val="tx1"/>
              </a:solidFill>
              <a:latin typeface="Liberation Serif" pitchFamily="18" charset="0"/>
              <a:ea typeface="Liberation Serif" pitchFamily="18" charset="0"/>
              <a:cs typeface="Liberation Serif" pitchFamily="18" charset="0"/>
            </a:endParaRPr>
          </a:p>
        </p:txBody>
      </p:sp>
      <p:sp>
        <p:nvSpPr>
          <p:cNvPr id="5" name="TextBox 4"/>
          <p:cNvSpPr txBox="1"/>
          <p:nvPr/>
        </p:nvSpPr>
        <p:spPr>
          <a:xfrm>
            <a:off x="139056" y="980728"/>
            <a:ext cx="4552916" cy="1754326"/>
          </a:xfrm>
          <a:prstGeom prst="rect">
            <a:avLst/>
          </a:prstGeom>
          <a:noFill/>
        </p:spPr>
        <p:txBody>
          <a:bodyPr wrap="square" rtlCol="0">
            <a:spAutoFit/>
          </a:bodyPr>
          <a:lstStyle/>
          <a:p>
            <a:pPr algn="ctr"/>
            <a:r>
              <a:rPr lang="ru-RU" dirty="0" smtClean="0"/>
              <a:t>Содержательная природа коррупции состоит в использовании публичным лицом своего публичного положения в частных интересах в ущерб общественно-значимым интересам в целях получения выгод имущественного т неимущественного характера</a:t>
            </a:r>
            <a:endParaRPr lang="ru-RU" dirty="0"/>
          </a:p>
        </p:txBody>
      </p:sp>
      <p:sp>
        <p:nvSpPr>
          <p:cNvPr id="6" name="Прямоугольник 5"/>
          <p:cNvSpPr/>
          <p:nvPr/>
        </p:nvSpPr>
        <p:spPr>
          <a:xfrm>
            <a:off x="342256" y="3220505"/>
            <a:ext cx="1853480" cy="7125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bg2">
                    <a:lumMod val="25000"/>
                  </a:schemeClr>
                </a:solidFill>
              </a:rPr>
              <a:t>уголовная ответственность</a:t>
            </a:r>
            <a:endParaRPr lang="ru-RU" dirty="0">
              <a:solidFill>
                <a:schemeClr val="bg2">
                  <a:lumMod val="25000"/>
                </a:schemeClr>
              </a:solidFill>
            </a:endParaRPr>
          </a:p>
        </p:txBody>
      </p:sp>
      <p:sp>
        <p:nvSpPr>
          <p:cNvPr id="7" name="Прямоугольник 6"/>
          <p:cNvSpPr/>
          <p:nvPr/>
        </p:nvSpPr>
        <p:spPr>
          <a:xfrm flipH="1">
            <a:off x="2699792" y="3220506"/>
            <a:ext cx="2002104" cy="73965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smtClean="0">
                <a:solidFill>
                  <a:srgbClr val="ECE9C6">
                    <a:lumMod val="25000"/>
                  </a:srgbClr>
                </a:solidFill>
              </a:rPr>
              <a:t>административная </a:t>
            </a:r>
            <a:r>
              <a:rPr lang="ru-RU" dirty="0">
                <a:solidFill>
                  <a:srgbClr val="ECE9C6">
                    <a:lumMod val="25000"/>
                  </a:srgbClr>
                </a:solidFill>
              </a:rPr>
              <a:t>ответственность</a:t>
            </a:r>
          </a:p>
        </p:txBody>
      </p:sp>
      <p:sp>
        <p:nvSpPr>
          <p:cNvPr id="8" name="Прямоугольник 7"/>
          <p:cNvSpPr/>
          <p:nvPr/>
        </p:nvSpPr>
        <p:spPr>
          <a:xfrm>
            <a:off x="4932040" y="3220506"/>
            <a:ext cx="1800200" cy="71322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a:solidFill>
                  <a:srgbClr val="ECE9C6">
                    <a:lumMod val="25000"/>
                  </a:srgbClr>
                </a:solidFill>
              </a:rPr>
              <a:t>г</a:t>
            </a:r>
            <a:r>
              <a:rPr lang="ru-RU" dirty="0" smtClean="0">
                <a:solidFill>
                  <a:srgbClr val="ECE9C6">
                    <a:lumMod val="25000"/>
                  </a:srgbClr>
                </a:solidFill>
              </a:rPr>
              <a:t>ражданская  </a:t>
            </a:r>
            <a:r>
              <a:rPr lang="ru-RU" dirty="0">
                <a:solidFill>
                  <a:srgbClr val="ECE9C6">
                    <a:lumMod val="25000"/>
                  </a:srgbClr>
                </a:solidFill>
              </a:rPr>
              <a:t>ответственность</a:t>
            </a:r>
          </a:p>
        </p:txBody>
      </p:sp>
      <p:sp>
        <p:nvSpPr>
          <p:cNvPr id="11" name="Прямоугольник 10"/>
          <p:cNvSpPr/>
          <p:nvPr/>
        </p:nvSpPr>
        <p:spPr>
          <a:xfrm>
            <a:off x="6965742" y="3220507"/>
            <a:ext cx="1854730" cy="71255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err="1" smtClean="0">
                <a:solidFill>
                  <a:srgbClr val="ECE9C6">
                    <a:lumMod val="25000"/>
                  </a:srgbClr>
                </a:solidFill>
              </a:rPr>
              <a:t>дисциплинарнаяответственность</a:t>
            </a:r>
            <a:endParaRPr lang="ru-RU" dirty="0">
              <a:solidFill>
                <a:srgbClr val="ECE9C6">
                  <a:lumMod val="25000"/>
                </a:srgbClr>
              </a:solidFill>
            </a:endParaRPr>
          </a:p>
        </p:txBody>
      </p:sp>
      <p:sp>
        <p:nvSpPr>
          <p:cNvPr id="14" name="Стрелка вниз 13"/>
          <p:cNvSpPr/>
          <p:nvPr/>
        </p:nvSpPr>
        <p:spPr>
          <a:xfrm>
            <a:off x="1055064" y="3933056"/>
            <a:ext cx="276576" cy="7200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низ 14"/>
          <p:cNvSpPr/>
          <p:nvPr/>
        </p:nvSpPr>
        <p:spPr>
          <a:xfrm>
            <a:off x="3524354" y="3981417"/>
            <a:ext cx="255558" cy="6717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трелка вниз 15"/>
          <p:cNvSpPr/>
          <p:nvPr/>
        </p:nvSpPr>
        <p:spPr>
          <a:xfrm>
            <a:off x="5733840" y="3933056"/>
            <a:ext cx="268608" cy="7159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низ 16"/>
          <p:cNvSpPr/>
          <p:nvPr/>
        </p:nvSpPr>
        <p:spPr>
          <a:xfrm>
            <a:off x="7740352" y="3933057"/>
            <a:ext cx="216024" cy="7200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TextBox 19"/>
          <p:cNvSpPr txBox="1"/>
          <p:nvPr/>
        </p:nvSpPr>
        <p:spPr>
          <a:xfrm>
            <a:off x="107504" y="4808644"/>
            <a:ext cx="2232248" cy="923330"/>
          </a:xfrm>
          <a:prstGeom prst="rect">
            <a:avLst/>
          </a:prstGeom>
          <a:noFill/>
        </p:spPr>
        <p:txBody>
          <a:bodyPr wrap="square" rtlCol="0">
            <a:spAutoFit/>
          </a:bodyPr>
          <a:lstStyle/>
          <a:p>
            <a:pPr algn="ctr"/>
            <a:r>
              <a:rPr lang="ru-RU" dirty="0"/>
              <a:t>п</a:t>
            </a:r>
            <a:r>
              <a:rPr lang="ru-RU" dirty="0" smtClean="0"/>
              <a:t>реступления коррупционной</a:t>
            </a:r>
          </a:p>
          <a:p>
            <a:pPr algn="ctr"/>
            <a:r>
              <a:rPr lang="ru-RU" dirty="0" smtClean="0"/>
              <a:t>направленности </a:t>
            </a:r>
            <a:endParaRPr lang="ru-RU" dirty="0"/>
          </a:p>
        </p:txBody>
      </p:sp>
      <p:sp>
        <p:nvSpPr>
          <p:cNvPr id="21" name="TextBox 20"/>
          <p:cNvSpPr txBox="1"/>
          <p:nvPr/>
        </p:nvSpPr>
        <p:spPr>
          <a:xfrm>
            <a:off x="2639317" y="4808644"/>
            <a:ext cx="2123054" cy="923330"/>
          </a:xfrm>
          <a:prstGeom prst="rect">
            <a:avLst/>
          </a:prstGeom>
          <a:noFill/>
        </p:spPr>
        <p:txBody>
          <a:bodyPr wrap="square" rtlCol="0">
            <a:spAutoFit/>
          </a:bodyPr>
          <a:lstStyle/>
          <a:p>
            <a:pPr algn="ctr"/>
            <a:r>
              <a:rPr lang="ru-RU" dirty="0"/>
              <a:t>а</a:t>
            </a:r>
            <a:r>
              <a:rPr lang="ru-RU" dirty="0" smtClean="0"/>
              <a:t>дминистративные </a:t>
            </a:r>
          </a:p>
          <a:p>
            <a:pPr algn="ctr"/>
            <a:r>
              <a:rPr lang="ru-RU" dirty="0"/>
              <a:t>к</a:t>
            </a:r>
            <a:r>
              <a:rPr lang="ru-RU" dirty="0" smtClean="0"/>
              <a:t>оррупционные правонарушения</a:t>
            </a:r>
            <a:endParaRPr lang="ru-RU" dirty="0"/>
          </a:p>
        </p:txBody>
      </p:sp>
      <p:sp>
        <p:nvSpPr>
          <p:cNvPr id="22" name="TextBox 21"/>
          <p:cNvSpPr txBox="1"/>
          <p:nvPr/>
        </p:nvSpPr>
        <p:spPr>
          <a:xfrm>
            <a:off x="4987154" y="4725144"/>
            <a:ext cx="1817093" cy="1200329"/>
          </a:xfrm>
          <a:prstGeom prst="rect">
            <a:avLst/>
          </a:prstGeom>
          <a:noFill/>
        </p:spPr>
        <p:txBody>
          <a:bodyPr wrap="square" rtlCol="0">
            <a:spAutoFit/>
          </a:bodyPr>
          <a:lstStyle/>
          <a:p>
            <a:pPr algn="ctr"/>
            <a:r>
              <a:rPr lang="ru-RU" dirty="0"/>
              <a:t>г</a:t>
            </a:r>
            <a:r>
              <a:rPr lang="ru-RU" dirty="0" smtClean="0"/>
              <a:t>ражданско-правовые коррупционные</a:t>
            </a:r>
          </a:p>
          <a:p>
            <a:pPr algn="ctr"/>
            <a:r>
              <a:rPr lang="ru-RU" dirty="0" smtClean="0"/>
              <a:t>деликты</a:t>
            </a:r>
            <a:endParaRPr lang="ru-RU" dirty="0"/>
          </a:p>
        </p:txBody>
      </p:sp>
      <p:sp>
        <p:nvSpPr>
          <p:cNvPr id="23" name="TextBox 22"/>
          <p:cNvSpPr txBox="1"/>
          <p:nvPr/>
        </p:nvSpPr>
        <p:spPr>
          <a:xfrm>
            <a:off x="6965742" y="4750435"/>
            <a:ext cx="1926738" cy="923330"/>
          </a:xfrm>
          <a:prstGeom prst="rect">
            <a:avLst/>
          </a:prstGeom>
          <a:noFill/>
        </p:spPr>
        <p:txBody>
          <a:bodyPr wrap="square" rtlCol="0">
            <a:spAutoFit/>
          </a:bodyPr>
          <a:lstStyle/>
          <a:p>
            <a:pPr algn="ctr"/>
            <a:r>
              <a:rPr lang="ru-RU" dirty="0"/>
              <a:t>д</a:t>
            </a:r>
            <a:r>
              <a:rPr lang="ru-RU" dirty="0" smtClean="0"/>
              <a:t>исциплинарные коррупционные</a:t>
            </a:r>
          </a:p>
          <a:p>
            <a:pPr algn="ctr"/>
            <a:r>
              <a:rPr lang="ru-RU" dirty="0" smtClean="0"/>
              <a:t>проступки</a:t>
            </a:r>
            <a:endParaRPr lang="ru-RU" dirty="0"/>
          </a:p>
        </p:txBody>
      </p:sp>
    </p:spTree>
    <p:extLst>
      <p:ext uri="{BB962C8B-B14F-4D97-AF65-F5344CB8AC3E}">
        <p14:creationId xmlns:p14="http://schemas.microsoft.com/office/powerpoint/2010/main" val="4255722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3" name="Заголовок 1"/>
          <p:cNvSpPr txBox="1">
            <a:spLocks/>
          </p:cNvSpPr>
          <p:nvPr/>
        </p:nvSpPr>
        <p:spPr>
          <a:xfrm>
            <a:off x="4355976" y="1268760"/>
            <a:ext cx="4608512" cy="1215289"/>
          </a:xfrm>
          <a:prstGeom prst="rect">
            <a:avLst/>
          </a:prstGeom>
          <a:solidFill>
            <a:schemeClr val="bg2">
              <a:alpha val="49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563"/>
            <a:r>
              <a:rPr lang="ru-RU" sz="1800" b="1" dirty="0">
                <a:solidFill>
                  <a:schemeClr val="tx1"/>
                </a:solidFill>
                <a:latin typeface="Liberation Serif" pitchFamily="18" charset="0"/>
                <a:ea typeface="Liberation Serif" pitchFamily="18" charset="0"/>
                <a:cs typeface="Liberation Serif" pitchFamily="18" charset="0"/>
              </a:rPr>
              <a:t>з</a:t>
            </a:r>
            <a:r>
              <a:rPr lang="ru-RU" sz="1800" b="1" dirty="0" smtClean="0">
                <a:solidFill>
                  <a:schemeClr val="tx1"/>
                </a:solidFill>
                <a:latin typeface="Liberation Serif" pitchFamily="18" charset="0"/>
                <a:ea typeface="Liberation Serif" pitchFamily="18" charset="0"/>
                <a:cs typeface="Liberation Serif" pitchFamily="18" charset="0"/>
              </a:rPr>
              <a:t>а преступления коррупционной направленности Уголовным кодексом Российской Федерации предусмотрены следующие виды наказаний:</a:t>
            </a:r>
            <a:endParaRPr lang="ru-RU" sz="1800" b="1" dirty="0">
              <a:solidFill>
                <a:schemeClr val="tx1"/>
              </a:solidFill>
              <a:latin typeface="Liberation Serif" pitchFamily="18" charset="0"/>
              <a:ea typeface="Liberation Serif" pitchFamily="18" charset="0"/>
              <a:cs typeface="Liberation Serif" pitchFamily="18" charset="0"/>
            </a:endParaRPr>
          </a:p>
        </p:txBody>
      </p:sp>
      <p:sp>
        <p:nvSpPr>
          <p:cNvPr id="9" name="Прямоугольник 8"/>
          <p:cNvSpPr/>
          <p:nvPr/>
        </p:nvSpPr>
        <p:spPr>
          <a:xfrm>
            <a:off x="1003703" y="103372"/>
            <a:ext cx="7456729" cy="677108"/>
          </a:xfrm>
          <a:prstGeom prst="rect">
            <a:avLst/>
          </a:prstGeom>
        </p:spPr>
        <p:txBody>
          <a:bodyPr wrap="square">
            <a:spAutoFit/>
          </a:bodyPr>
          <a:lstStyle/>
          <a:p>
            <a:pPr algn="ctr"/>
            <a:r>
              <a:rPr lang="ru-RU" sz="2400" b="1" dirty="0" smtClean="0">
                <a:solidFill>
                  <a:prstClr val="black"/>
                </a:solidFill>
                <a:latin typeface="Liberation Serif" pitchFamily="18" charset="0"/>
                <a:ea typeface="Liberation Serif" pitchFamily="18" charset="0"/>
                <a:cs typeface="Liberation Serif" pitchFamily="18" charset="0"/>
              </a:rPr>
              <a:t>УГОЛОВНАЯ ОТВЕТСТВЕННОСТЬ</a:t>
            </a:r>
          </a:p>
          <a:p>
            <a:pPr algn="ctr"/>
            <a:endParaRPr lang="ru-RU" sz="1400" dirty="0"/>
          </a:p>
        </p:txBody>
      </p:sp>
      <p:sp>
        <p:nvSpPr>
          <p:cNvPr id="11" name="Заголовок 1"/>
          <p:cNvSpPr txBox="1">
            <a:spLocks/>
          </p:cNvSpPr>
          <p:nvPr/>
        </p:nvSpPr>
        <p:spPr>
          <a:xfrm>
            <a:off x="827585" y="2564904"/>
            <a:ext cx="3252866" cy="3816424"/>
          </a:xfrm>
          <a:prstGeom prst="rect">
            <a:avLst/>
          </a:prstGeom>
          <a:solidFill>
            <a:schemeClr val="bg2">
              <a:lumMod val="90000"/>
              <a:alpha val="57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563"/>
            <a:r>
              <a:rPr lang="ru-RU" sz="1600" b="1" dirty="0">
                <a:solidFill>
                  <a:schemeClr val="tx1"/>
                </a:solidFill>
                <a:latin typeface="Liberation Serif" pitchFamily="18" charset="0"/>
                <a:ea typeface="Liberation Serif" pitchFamily="18" charset="0"/>
                <a:cs typeface="Liberation Serif" pitchFamily="18" charset="0"/>
              </a:rPr>
              <a:t>л</a:t>
            </a:r>
            <a:r>
              <a:rPr lang="ru-RU" sz="1600" b="1" dirty="0" smtClean="0">
                <a:solidFill>
                  <a:schemeClr val="tx1"/>
                </a:solidFill>
                <a:latin typeface="Liberation Serif" pitchFamily="18" charset="0"/>
                <a:ea typeface="Liberation Serif" pitchFamily="18" charset="0"/>
                <a:cs typeface="Liberation Serif" pitchFamily="18" charset="0"/>
              </a:rPr>
              <a:t>ицо, давшее взятку, освобождается от уголовной ответственности, если оно активно способствовало раскрытию и (или) расследованию преступления и либо имело место вымогательство взятки со стороны должностного лица, либо лицо, после совершения преступления добровольно сообщило о даче взятки, имеющему право возбудить уголовное дело </a:t>
            </a:r>
            <a:endParaRPr lang="ru-RU" sz="1600" b="1" dirty="0">
              <a:solidFill>
                <a:schemeClr val="tx1"/>
              </a:solidFill>
              <a:latin typeface="Liberation Serif" pitchFamily="18" charset="0"/>
              <a:ea typeface="Liberation Serif" pitchFamily="18" charset="0"/>
              <a:cs typeface="Liberation Serif" pitchFamily="18" charset="0"/>
            </a:endParaRPr>
          </a:p>
        </p:txBody>
      </p:sp>
      <p:sp>
        <p:nvSpPr>
          <p:cNvPr id="12" name="Заголовок 1"/>
          <p:cNvSpPr txBox="1">
            <a:spLocks/>
          </p:cNvSpPr>
          <p:nvPr/>
        </p:nvSpPr>
        <p:spPr>
          <a:xfrm>
            <a:off x="4355976" y="2668236"/>
            <a:ext cx="4737266" cy="3713092"/>
          </a:xfrm>
          <a:prstGeom prst="rect">
            <a:avLst/>
          </a:prstGeom>
          <a:solidFill>
            <a:schemeClr val="accent1">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Штраф</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Лишение права занимать определенные должности или заниматься определенной деятельностью</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Обязательные работы</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Исправительные работы</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Принудительные работы</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Ограничение свободы</a:t>
            </a:r>
          </a:p>
          <a:p>
            <a:pPr marL="468313" indent="-285750" algn="l">
              <a:buFont typeface="Wingdings" panose="05000000000000000000" pitchFamily="2" charset="2"/>
              <a:buChar char="ü"/>
            </a:pPr>
            <a:r>
              <a:rPr lang="ru-RU" sz="1800" b="1" dirty="0" smtClean="0">
                <a:solidFill>
                  <a:schemeClr val="tx1"/>
                </a:solidFill>
                <a:latin typeface="Liberation Serif" pitchFamily="18" charset="0"/>
                <a:ea typeface="Liberation Serif" pitchFamily="18" charset="0"/>
                <a:cs typeface="Liberation Serif" pitchFamily="18" charset="0"/>
              </a:rPr>
              <a:t>Лишение свободы на определенный срок</a:t>
            </a:r>
            <a:endParaRPr lang="ru-RU" sz="1800" b="1" dirty="0">
              <a:solidFill>
                <a:schemeClr val="tx1"/>
              </a:solidFill>
              <a:latin typeface="Liberation Serif" pitchFamily="18" charset="0"/>
              <a:ea typeface="Liberation Serif" pitchFamily="18" charset="0"/>
              <a:cs typeface="Liberation Serif" pitchFamily="18" charset="0"/>
            </a:endParaRPr>
          </a:p>
        </p:txBody>
      </p:sp>
      <p:sp>
        <p:nvSpPr>
          <p:cNvPr id="5" name="Прямоугольник 4"/>
          <p:cNvSpPr/>
          <p:nvPr/>
        </p:nvSpPr>
        <p:spPr>
          <a:xfrm>
            <a:off x="107504" y="2188845"/>
            <a:ext cx="908705" cy="3000821"/>
          </a:xfrm>
          <a:prstGeom prst="rect">
            <a:avLst/>
          </a:prstGeom>
        </p:spPr>
        <p:txBody>
          <a:bodyPr wrap="square">
            <a:spAutoFit/>
          </a:bodyPr>
          <a:lstStyle/>
          <a:p>
            <a:pPr lvl="0"/>
            <a:r>
              <a:rPr lang="ru-RU" sz="18900" dirty="0">
                <a:solidFill>
                  <a:prstClr val="black"/>
                </a:solidFill>
              </a:rPr>
              <a:t>!</a:t>
            </a:r>
          </a:p>
        </p:txBody>
      </p:sp>
      <p:pic>
        <p:nvPicPr>
          <p:cNvPr id="1026" name="Picture 2" descr="C:\Users\e.lisnitskaya\Desktop\w1056h594fil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5" y="1366465"/>
            <a:ext cx="3168351" cy="11007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31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3" name="Заголовок 1"/>
          <p:cNvSpPr txBox="1">
            <a:spLocks/>
          </p:cNvSpPr>
          <p:nvPr/>
        </p:nvSpPr>
        <p:spPr>
          <a:xfrm>
            <a:off x="2699792" y="1268760"/>
            <a:ext cx="6264696" cy="1399476"/>
          </a:xfrm>
          <a:prstGeom prst="rect">
            <a:avLst/>
          </a:prstGeom>
          <a:solidFill>
            <a:schemeClr val="bg2">
              <a:alpha val="49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563"/>
            <a:r>
              <a:rPr lang="ru-RU" sz="1800" b="1" dirty="0">
                <a:solidFill>
                  <a:prstClr val="black"/>
                </a:solidFill>
                <a:latin typeface="Liberation Serif" pitchFamily="18" charset="0"/>
                <a:ea typeface="Liberation Serif" pitchFamily="18" charset="0"/>
                <a:cs typeface="Liberation Serif" pitchFamily="18" charset="0"/>
              </a:rPr>
              <a:t>з</a:t>
            </a:r>
            <a:r>
              <a:rPr lang="ru-RU" sz="1800" b="1" dirty="0" smtClean="0">
                <a:solidFill>
                  <a:prstClr val="black"/>
                </a:solidFill>
                <a:latin typeface="Liberation Serif" pitchFamily="18" charset="0"/>
                <a:ea typeface="Liberation Serif" pitchFamily="18" charset="0"/>
                <a:cs typeface="Liberation Serif" pitchFamily="18" charset="0"/>
              </a:rPr>
              <a:t>а совершение административных правонарушений коррупционной направленности Кодексом об административных правонарушениях Российской Федерации могут устанавливаться и применяться следующие административные наказания:</a:t>
            </a:r>
            <a:endParaRPr lang="ru-RU" sz="1800" b="1" dirty="0">
              <a:solidFill>
                <a:prstClr val="black"/>
              </a:solidFill>
              <a:latin typeface="Liberation Serif" pitchFamily="18" charset="0"/>
              <a:ea typeface="Liberation Serif" pitchFamily="18" charset="0"/>
              <a:cs typeface="Liberation Serif" pitchFamily="18" charset="0"/>
            </a:endParaRPr>
          </a:p>
        </p:txBody>
      </p:sp>
      <p:sp>
        <p:nvSpPr>
          <p:cNvPr id="12" name="Заголовок 1"/>
          <p:cNvSpPr txBox="1">
            <a:spLocks/>
          </p:cNvSpPr>
          <p:nvPr/>
        </p:nvSpPr>
        <p:spPr>
          <a:xfrm>
            <a:off x="3355772" y="3356992"/>
            <a:ext cx="4952735" cy="2232248"/>
          </a:xfrm>
          <a:prstGeom prst="rect">
            <a:avLst/>
          </a:prstGeom>
          <a:solidFill>
            <a:schemeClr val="accent1">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68313" indent="-285750" algn="l">
              <a:buFont typeface="Wingdings" panose="05000000000000000000" pitchFamily="2" charset="2"/>
              <a:buChar char="ü"/>
            </a:pPr>
            <a:r>
              <a:rPr lang="ru-RU" sz="1800" b="1" dirty="0" smtClean="0">
                <a:solidFill>
                  <a:prstClr val="black"/>
                </a:solidFill>
                <a:latin typeface="Liberation Serif" pitchFamily="18" charset="0"/>
                <a:ea typeface="Liberation Serif" pitchFamily="18" charset="0"/>
                <a:cs typeface="Liberation Serif" pitchFamily="18" charset="0"/>
              </a:rPr>
              <a:t>Административный штраф</a:t>
            </a:r>
          </a:p>
          <a:p>
            <a:pPr marL="468313" indent="-285750" algn="l">
              <a:buFont typeface="Wingdings" panose="05000000000000000000" pitchFamily="2" charset="2"/>
              <a:buChar char="ü"/>
            </a:pPr>
            <a:r>
              <a:rPr lang="ru-RU" sz="1800" b="1" dirty="0" smtClean="0">
                <a:solidFill>
                  <a:prstClr val="black"/>
                </a:solidFill>
                <a:latin typeface="Liberation Serif" pitchFamily="18" charset="0"/>
                <a:ea typeface="Liberation Serif" pitchFamily="18" charset="0"/>
                <a:cs typeface="Liberation Serif" pitchFamily="18" charset="0"/>
              </a:rPr>
              <a:t>Административный арест</a:t>
            </a:r>
          </a:p>
          <a:p>
            <a:pPr marL="468313" indent="-285750" algn="l">
              <a:buFont typeface="Wingdings" panose="05000000000000000000" pitchFamily="2" charset="2"/>
              <a:buChar char="ü"/>
            </a:pPr>
            <a:r>
              <a:rPr lang="ru-RU" sz="1800" b="1" dirty="0">
                <a:solidFill>
                  <a:prstClr val="black"/>
                </a:solidFill>
                <a:latin typeface="Liberation Serif" pitchFamily="18" charset="0"/>
                <a:ea typeface="Liberation Serif" pitchFamily="18" charset="0"/>
                <a:cs typeface="Liberation Serif" pitchFamily="18" charset="0"/>
              </a:rPr>
              <a:t>Д</a:t>
            </a:r>
            <a:r>
              <a:rPr lang="ru-RU" sz="1800" b="1" dirty="0" smtClean="0">
                <a:solidFill>
                  <a:prstClr val="black"/>
                </a:solidFill>
                <a:latin typeface="Liberation Serif" pitchFamily="18" charset="0"/>
                <a:ea typeface="Liberation Serif" pitchFamily="18" charset="0"/>
                <a:cs typeface="Liberation Serif" pitchFamily="18" charset="0"/>
              </a:rPr>
              <a:t>исквалификация</a:t>
            </a:r>
          </a:p>
        </p:txBody>
      </p:sp>
      <p:sp>
        <p:nvSpPr>
          <p:cNvPr id="5" name="Прямоугольник 4"/>
          <p:cNvSpPr/>
          <p:nvPr/>
        </p:nvSpPr>
        <p:spPr>
          <a:xfrm>
            <a:off x="967274" y="3212976"/>
            <a:ext cx="908705" cy="3000821"/>
          </a:xfrm>
          <a:prstGeom prst="rect">
            <a:avLst/>
          </a:prstGeom>
        </p:spPr>
        <p:txBody>
          <a:bodyPr wrap="square">
            <a:spAutoFit/>
          </a:bodyPr>
          <a:lstStyle/>
          <a:p>
            <a:r>
              <a:rPr lang="ru-RU" sz="18900" dirty="0">
                <a:solidFill>
                  <a:prstClr val="black"/>
                </a:solidFill>
              </a:rPr>
              <a:t>!</a:t>
            </a:r>
          </a:p>
        </p:txBody>
      </p:sp>
      <p:pic>
        <p:nvPicPr>
          <p:cNvPr id="2050" name="Picture 2" descr="C:\Users\e.lisnitskaya\Desktop\102056252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3276" y="1271795"/>
            <a:ext cx="1896700" cy="2393138"/>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547664" y="120234"/>
            <a:ext cx="5976664" cy="384721"/>
          </a:xfrm>
          <a:prstGeom prst="rect">
            <a:avLst/>
          </a:prstGeom>
        </p:spPr>
        <p:txBody>
          <a:bodyPr wrap="square">
            <a:spAutoFit/>
          </a:bodyPr>
          <a:lstStyle/>
          <a:p>
            <a:pPr lvl="0" algn="ctr"/>
            <a:r>
              <a:rPr lang="ru-RU" sz="1900" b="1" dirty="0" smtClean="0">
                <a:solidFill>
                  <a:prstClr val="black"/>
                </a:solidFill>
                <a:latin typeface="Liberation Serif" pitchFamily="18" charset="0"/>
                <a:ea typeface="Liberation Serif" pitchFamily="18" charset="0"/>
                <a:cs typeface="Liberation Serif" pitchFamily="18" charset="0"/>
              </a:rPr>
              <a:t>АДМИНИСТРАТИВНАЯ   ОТВЕТСТВЕННОСТЬ</a:t>
            </a:r>
            <a:endParaRPr lang="ru-RU" sz="1900" b="1" dirty="0">
              <a:solidFill>
                <a:prstClr val="black"/>
              </a:solidFill>
              <a:latin typeface="Liberation Serif" pitchFamily="18" charset="0"/>
              <a:ea typeface="Liberation Serif" pitchFamily="18" charset="0"/>
              <a:cs typeface="Liberation Serif" pitchFamily="18" charset="0"/>
            </a:endParaRPr>
          </a:p>
        </p:txBody>
      </p:sp>
    </p:spTree>
    <p:extLst>
      <p:ext uri="{BB962C8B-B14F-4D97-AF65-F5344CB8AC3E}">
        <p14:creationId xmlns:p14="http://schemas.microsoft.com/office/powerpoint/2010/main" val="1507715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3" name="Заголовок 1"/>
          <p:cNvSpPr txBox="1">
            <a:spLocks/>
          </p:cNvSpPr>
          <p:nvPr/>
        </p:nvSpPr>
        <p:spPr>
          <a:xfrm>
            <a:off x="1821996" y="1268760"/>
            <a:ext cx="7142492" cy="1152128"/>
          </a:xfrm>
          <a:prstGeom prst="rect">
            <a:avLst/>
          </a:prstGeom>
          <a:solidFill>
            <a:schemeClr val="bg2">
              <a:alpha val="49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563"/>
            <a:r>
              <a:rPr lang="ru-RU" sz="1800" b="1" dirty="0" smtClean="0">
                <a:solidFill>
                  <a:prstClr val="black"/>
                </a:solidFill>
                <a:latin typeface="Liberation Serif" pitchFamily="18" charset="0"/>
                <a:ea typeface="Liberation Serif" pitchFamily="18" charset="0"/>
                <a:cs typeface="Liberation Serif" pitchFamily="18" charset="0"/>
              </a:rPr>
              <a:t>Если совершенным коррупционным правонарушением (уголовного, административного, дисциплинарного характера) причинен имущественный ущерб. То возникают </a:t>
            </a:r>
            <a:r>
              <a:rPr lang="ru-RU" sz="1800" b="1" dirty="0" err="1" smtClean="0">
                <a:solidFill>
                  <a:prstClr val="black"/>
                </a:solidFill>
                <a:latin typeface="Liberation Serif" pitchFamily="18" charset="0"/>
                <a:ea typeface="Liberation Serif" pitchFamily="18" charset="0"/>
                <a:cs typeface="Liberation Serif" pitchFamily="18" charset="0"/>
              </a:rPr>
              <a:t>деликтные</a:t>
            </a:r>
            <a:r>
              <a:rPr lang="ru-RU" sz="1800" b="1" dirty="0" smtClean="0">
                <a:solidFill>
                  <a:prstClr val="black"/>
                </a:solidFill>
                <a:latin typeface="Liberation Serif" pitchFamily="18" charset="0"/>
                <a:ea typeface="Liberation Serif" pitchFamily="18" charset="0"/>
                <a:cs typeface="Liberation Serif" pitchFamily="18" charset="0"/>
              </a:rPr>
              <a:t> обязательства (обязательства вследствие причиненного вреда):</a:t>
            </a:r>
            <a:endParaRPr lang="ru-RU" sz="1800" b="1" dirty="0">
              <a:solidFill>
                <a:prstClr val="black"/>
              </a:solidFill>
              <a:latin typeface="Liberation Serif" pitchFamily="18" charset="0"/>
              <a:ea typeface="Liberation Serif" pitchFamily="18" charset="0"/>
              <a:cs typeface="Liberation Serif" pitchFamily="18" charset="0"/>
            </a:endParaRPr>
          </a:p>
        </p:txBody>
      </p:sp>
      <p:sp>
        <p:nvSpPr>
          <p:cNvPr id="12" name="Заголовок 1"/>
          <p:cNvSpPr txBox="1">
            <a:spLocks/>
          </p:cNvSpPr>
          <p:nvPr/>
        </p:nvSpPr>
        <p:spPr>
          <a:xfrm>
            <a:off x="1115616" y="2573370"/>
            <a:ext cx="7848872" cy="4095989"/>
          </a:xfrm>
          <a:prstGeom prst="rect">
            <a:avLst/>
          </a:prstGeom>
          <a:solidFill>
            <a:schemeClr val="accent1">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68313" indent="-285750" algn="l">
              <a:buFont typeface="Wingdings" panose="05000000000000000000" pitchFamily="2" charset="2"/>
              <a:buChar char="ü"/>
            </a:pPr>
            <a:r>
              <a:rPr lang="ru-RU" sz="1700" b="1" dirty="0" smtClean="0">
                <a:solidFill>
                  <a:prstClr val="black"/>
                </a:solidFill>
                <a:latin typeface="Liberation Serif" pitchFamily="18" charset="0"/>
                <a:ea typeface="Liberation Serif" pitchFamily="18" charset="0"/>
                <a:cs typeface="Liberation Serif" pitchFamily="18" charset="0"/>
              </a:rPr>
              <a:t>Согласно ст. 1069 Гражданского кодекса РФ вред, причиненный гражданину или юридическому лицу в результате незаконных действий (бездействия) государственных органов, органов местного самоуправления либо должностных лиц этих органов, в том числе в результате издания не соответствующего закону или иному правовому акту акта государственного органа или органа местного самоуправления, подлежит возмещению. Вред возмещается за счет соответственно казны Р.Ф., казны субъекта Российской Федерации или казны муниципального образования</a:t>
            </a:r>
          </a:p>
          <a:p>
            <a:pPr marL="468313" indent="-285750" algn="l">
              <a:buFont typeface="Wingdings" panose="05000000000000000000" pitchFamily="2" charset="2"/>
              <a:buChar char="ü"/>
            </a:pPr>
            <a:r>
              <a:rPr lang="ru-RU" sz="1700" b="1" dirty="0" smtClean="0">
                <a:solidFill>
                  <a:prstClr val="black"/>
                </a:solidFill>
                <a:latin typeface="Liberation Serif" pitchFamily="18" charset="0"/>
                <a:ea typeface="Liberation Serif" pitchFamily="18" charset="0"/>
                <a:cs typeface="Liberation Serif" pitchFamily="18" charset="0"/>
              </a:rPr>
              <a:t>Согласно ст. 1081 Гражданского кодекса РФ лицо, возместившее вред, причиненный другим лицом (работником при исполнении им служебных, должностных или иных трудовых обязанностей, лицом, управляющим транспортным средством, и т.п.) имеет право обратного требования (регресса) к этому лицу в размере выплаченного возмещения, если иной размер не установлен законом</a:t>
            </a:r>
          </a:p>
        </p:txBody>
      </p:sp>
      <p:sp>
        <p:nvSpPr>
          <p:cNvPr id="5" name="Прямоугольник 4"/>
          <p:cNvSpPr/>
          <p:nvPr/>
        </p:nvSpPr>
        <p:spPr>
          <a:xfrm>
            <a:off x="68614" y="2908185"/>
            <a:ext cx="908705" cy="3000821"/>
          </a:xfrm>
          <a:prstGeom prst="rect">
            <a:avLst/>
          </a:prstGeom>
        </p:spPr>
        <p:txBody>
          <a:bodyPr wrap="square">
            <a:spAutoFit/>
          </a:bodyPr>
          <a:lstStyle/>
          <a:p>
            <a:r>
              <a:rPr lang="ru-RU" sz="18900" dirty="0">
                <a:solidFill>
                  <a:prstClr val="black"/>
                </a:solidFill>
              </a:rPr>
              <a:t>!</a:t>
            </a:r>
          </a:p>
        </p:txBody>
      </p:sp>
      <p:pic>
        <p:nvPicPr>
          <p:cNvPr id="3074" name="Picture 2" descr="C:\Users\e.lisnitskaya\Desktop\cover3d1__w67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090025"/>
            <a:ext cx="864096" cy="1330863"/>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827584" y="206361"/>
            <a:ext cx="7704856" cy="384721"/>
          </a:xfrm>
          <a:prstGeom prst="rect">
            <a:avLst/>
          </a:prstGeom>
        </p:spPr>
        <p:txBody>
          <a:bodyPr wrap="square">
            <a:spAutoFit/>
          </a:bodyPr>
          <a:lstStyle/>
          <a:p>
            <a:pPr lvl="0" algn="ctr"/>
            <a:r>
              <a:rPr lang="ru-RU" sz="1900" b="1" dirty="0" smtClean="0">
                <a:solidFill>
                  <a:prstClr val="black"/>
                </a:solidFill>
                <a:latin typeface="Liberation Serif" pitchFamily="18" charset="0"/>
                <a:ea typeface="Liberation Serif" pitchFamily="18" charset="0"/>
                <a:cs typeface="Liberation Serif" pitchFamily="18" charset="0"/>
              </a:rPr>
              <a:t>ГРАЖДАНСКО-ПРАВОВАЯ ОТВЕТСТВЕННОСТЬ</a:t>
            </a:r>
            <a:endParaRPr lang="ru-RU" sz="1900" b="1" dirty="0">
              <a:solidFill>
                <a:prstClr val="black"/>
              </a:solidFill>
              <a:latin typeface="Liberation Serif" pitchFamily="18" charset="0"/>
              <a:ea typeface="Liberation Serif" pitchFamily="18" charset="0"/>
              <a:cs typeface="Liberation Serif" pitchFamily="18" charset="0"/>
            </a:endParaRPr>
          </a:p>
        </p:txBody>
      </p:sp>
    </p:spTree>
    <p:extLst>
      <p:ext uri="{BB962C8B-B14F-4D97-AF65-F5344CB8AC3E}">
        <p14:creationId xmlns:p14="http://schemas.microsoft.com/office/powerpoint/2010/main" val="1077091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789070"/>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3" name="Заголовок 1"/>
          <p:cNvSpPr txBox="1">
            <a:spLocks/>
          </p:cNvSpPr>
          <p:nvPr/>
        </p:nvSpPr>
        <p:spPr>
          <a:xfrm>
            <a:off x="2699792" y="1268760"/>
            <a:ext cx="6264696" cy="1800200"/>
          </a:xfrm>
          <a:prstGeom prst="rect">
            <a:avLst/>
          </a:prstGeom>
          <a:solidFill>
            <a:schemeClr val="bg2">
              <a:alpha val="49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563"/>
            <a:r>
              <a:rPr lang="ru-RU" sz="1800" b="1" dirty="0" smtClean="0">
                <a:solidFill>
                  <a:prstClr val="black"/>
                </a:solidFill>
                <a:latin typeface="Liberation Serif" pitchFamily="18" charset="0"/>
                <a:ea typeface="Liberation Serif" pitchFamily="18" charset="0"/>
                <a:cs typeface="Liberation Serif" pitchFamily="18" charset="0"/>
              </a:rPr>
              <a:t>Дисциплинарная ответственность за коррупционные правонарушения -  это нарушения законодательных запретов, требований, ограничений, установленных для гражданских служащих в целях предупреждения коррупции, которые являются основанием для применения следующих дисциплинарных взысканий:</a:t>
            </a:r>
            <a:endParaRPr lang="ru-RU" sz="1800" b="1" dirty="0">
              <a:solidFill>
                <a:prstClr val="black"/>
              </a:solidFill>
              <a:latin typeface="Liberation Serif" pitchFamily="18" charset="0"/>
              <a:ea typeface="Liberation Serif" pitchFamily="18" charset="0"/>
              <a:cs typeface="Liberation Serif" pitchFamily="18" charset="0"/>
            </a:endParaRPr>
          </a:p>
        </p:txBody>
      </p:sp>
      <p:sp>
        <p:nvSpPr>
          <p:cNvPr id="12" name="Заголовок 1"/>
          <p:cNvSpPr txBox="1">
            <a:spLocks/>
          </p:cNvSpPr>
          <p:nvPr/>
        </p:nvSpPr>
        <p:spPr>
          <a:xfrm>
            <a:off x="3355772" y="3356992"/>
            <a:ext cx="4952735" cy="2232248"/>
          </a:xfrm>
          <a:prstGeom prst="rect">
            <a:avLst/>
          </a:prstGeom>
          <a:solidFill>
            <a:schemeClr val="accent1">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68313" indent="-285750" algn="l">
              <a:buFont typeface="Wingdings" panose="05000000000000000000" pitchFamily="2" charset="2"/>
              <a:buChar char="ü"/>
            </a:pPr>
            <a:r>
              <a:rPr lang="ru-RU" sz="1800" b="1" dirty="0">
                <a:solidFill>
                  <a:prstClr val="black"/>
                </a:solidFill>
                <a:latin typeface="Liberation Serif" pitchFamily="18" charset="0"/>
                <a:ea typeface="Liberation Serif" pitchFamily="18" charset="0"/>
                <a:cs typeface="Liberation Serif" pitchFamily="18" charset="0"/>
              </a:rPr>
              <a:t>З</a:t>
            </a:r>
            <a:r>
              <a:rPr lang="ru-RU" sz="1800" b="1" dirty="0" smtClean="0">
                <a:solidFill>
                  <a:prstClr val="black"/>
                </a:solidFill>
                <a:latin typeface="Liberation Serif" pitchFamily="18" charset="0"/>
                <a:ea typeface="Liberation Serif" pitchFamily="18" charset="0"/>
                <a:cs typeface="Liberation Serif" pitchFamily="18" charset="0"/>
              </a:rPr>
              <a:t>амечание</a:t>
            </a:r>
          </a:p>
          <a:p>
            <a:pPr marL="468313" indent="-285750" algn="l">
              <a:buFont typeface="Wingdings" panose="05000000000000000000" pitchFamily="2" charset="2"/>
              <a:buChar char="ü"/>
            </a:pPr>
            <a:r>
              <a:rPr lang="ru-RU" sz="1800" b="1" dirty="0">
                <a:solidFill>
                  <a:prstClr val="black"/>
                </a:solidFill>
                <a:latin typeface="Liberation Serif" pitchFamily="18" charset="0"/>
                <a:ea typeface="Liberation Serif" pitchFamily="18" charset="0"/>
                <a:cs typeface="Liberation Serif" pitchFamily="18" charset="0"/>
              </a:rPr>
              <a:t>В</a:t>
            </a:r>
            <a:r>
              <a:rPr lang="ru-RU" sz="1800" b="1" dirty="0" smtClean="0">
                <a:solidFill>
                  <a:prstClr val="black"/>
                </a:solidFill>
                <a:latin typeface="Liberation Serif" pitchFamily="18" charset="0"/>
                <a:ea typeface="Liberation Serif" pitchFamily="18" charset="0"/>
                <a:cs typeface="Liberation Serif" pitchFamily="18" charset="0"/>
              </a:rPr>
              <a:t>ыговор</a:t>
            </a:r>
          </a:p>
          <a:p>
            <a:pPr marL="468313" indent="-285750" algn="l">
              <a:buFont typeface="Wingdings" panose="05000000000000000000" pitchFamily="2" charset="2"/>
              <a:buChar char="ü"/>
            </a:pPr>
            <a:r>
              <a:rPr lang="ru-RU" sz="1800" b="1" dirty="0" smtClean="0">
                <a:solidFill>
                  <a:prstClr val="black"/>
                </a:solidFill>
                <a:latin typeface="Liberation Serif" pitchFamily="18" charset="0"/>
                <a:ea typeface="Liberation Serif" pitchFamily="18" charset="0"/>
                <a:cs typeface="Liberation Serif" pitchFamily="18" charset="0"/>
              </a:rPr>
              <a:t>Предупреждение о неполном должностном соответствии</a:t>
            </a:r>
          </a:p>
        </p:txBody>
      </p:sp>
      <p:sp>
        <p:nvSpPr>
          <p:cNvPr id="5" name="Прямоугольник 4"/>
          <p:cNvSpPr/>
          <p:nvPr/>
        </p:nvSpPr>
        <p:spPr>
          <a:xfrm>
            <a:off x="967274" y="3212976"/>
            <a:ext cx="908705" cy="3000821"/>
          </a:xfrm>
          <a:prstGeom prst="rect">
            <a:avLst/>
          </a:prstGeom>
        </p:spPr>
        <p:txBody>
          <a:bodyPr wrap="square">
            <a:spAutoFit/>
          </a:bodyPr>
          <a:lstStyle/>
          <a:p>
            <a:r>
              <a:rPr lang="ru-RU" sz="18900" dirty="0">
                <a:solidFill>
                  <a:prstClr val="black"/>
                </a:solidFill>
              </a:rPr>
              <a:t>!</a:t>
            </a:r>
          </a:p>
        </p:txBody>
      </p:sp>
      <p:pic>
        <p:nvPicPr>
          <p:cNvPr id="4098" name="Picture 2" descr="C:\Users\e.lisnitskaya\Desktop\cover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268760"/>
            <a:ext cx="1512168" cy="234025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755576" y="218788"/>
            <a:ext cx="7776864" cy="384721"/>
          </a:xfrm>
          <a:prstGeom prst="rect">
            <a:avLst/>
          </a:prstGeom>
        </p:spPr>
        <p:txBody>
          <a:bodyPr wrap="square">
            <a:spAutoFit/>
          </a:bodyPr>
          <a:lstStyle/>
          <a:p>
            <a:pPr lvl="0" algn="ctr"/>
            <a:r>
              <a:rPr lang="ru-RU" sz="1900" b="1" dirty="0" smtClean="0">
                <a:solidFill>
                  <a:prstClr val="black"/>
                </a:solidFill>
                <a:latin typeface="Liberation Serif" pitchFamily="18" charset="0"/>
                <a:ea typeface="Liberation Serif" pitchFamily="18" charset="0"/>
                <a:cs typeface="Liberation Serif" pitchFamily="18" charset="0"/>
              </a:rPr>
              <a:t>ДИСЦИПЛИНАРНАЯ     ОТВЕТСТВЕННОСТЬ</a:t>
            </a:r>
            <a:endParaRPr lang="ru-RU" sz="1900" b="1" dirty="0">
              <a:solidFill>
                <a:prstClr val="black"/>
              </a:solidFill>
              <a:latin typeface="Liberation Serif" pitchFamily="18" charset="0"/>
              <a:ea typeface="Liberation Serif" pitchFamily="18" charset="0"/>
              <a:cs typeface="Liberation Serif" pitchFamily="18" charset="0"/>
            </a:endParaRPr>
          </a:p>
        </p:txBody>
      </p:sp>
    </p:spTree>
    <p:extLst>
      <p:ext uri="{BB962C8B-B14F-4D97-AF65-F5344CB8AC3E}">
        <p14:creationId xmlns:p14="http://schemas.microsoft.com/office/powerpoint/2010/main" val="2782785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6" y="1352023"/>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3" name="Заголовок 1"/>
          <p:cNvSpPr txBox="1">
            <a:spLocks/>
          </p:cNvSpPr>
          <p:nvPr/>
        </p:nvSpPr>
        <p:spPr>
          <a:xfrm>
            <a:off x="548335" y="1844824"/>
            <a:ext cx="2416548" cy="936104"/>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Любые организации (вне зависимости от размеров и сферы деятельности) и их работники</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9" name="Прямоугольник 8"/>
          <p:cNvSpPr/>
          <p:nvPr/>
        </p:nvSpPr>
        <p:spPr>
          <a:xfrm>
            <a:off x="1003703" y="103372"/>
            <a:ext cx="7456729" cy="307777"/>
          </a:xfrm>
          <a:prstGeom prst="rect">
            <a:avLst/>
          </a:prstGeom>
        </p:spPr>
        <p:txBody>
          <a:bodyPr wrap="square">
            <a:spAutoFit/>
          </a:bodyPr>
          <a:lstStyle/>
          <a:p>
            <a:pPr algn="ctr"/>
            <a:endParaRPr lang="ru-RU" sz="1400" dirty="0"/>
          </a:p>
        </p:txBody>
      </p:sp>
      <p:sp>
        <p:nvSpPr>
          <p:cNvPr id="11" name="Заголовок 1"/>
          <p:cNvSpPr txBox="1">
            <a:spLocks/>
          </p:cNvSpPr>
          <p:nvPr/>
        </p:nvSpPr>
        <p:spPr>
          <a:xfrm>
            <a:off x="67220" y="3212976"/>
            <a:ext cx="1470438" cy="1565947"/>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Федеральный закон </a:t>
            </a:r>
            <a:r>
              <a:rPr lang="ru-RU" sz="1400" dirty="0">
                <a:solidFill>
                  <a:schemeClr val="tx1"/>
                </a:solidFill>
                <a:latin typeface="Liberation Serif" pitchFamily="18" charset="0"/>
                <a:ea typeface="Liberation Serif" pitchFamily="18" charset="0"/>
                <a:cs typeface="Liberation Serif" pitchFamily="18" charset="0"/>
              </a:rPr>
              <a:t>от </a:t>
            </a:r>
            <a:endParaRPr lang="ru-RU" sz="1400" dirty="0" smtClean="0">
              <a:solidFill>
                <a:schemeClr val="tx1"/>
              </a:solidFill>
              <a:latin typeface="Liberation Serif" pitchFamily="18" charset="0"/>
              <a:ea typeface="Liberation Serif" pitchFamily="18" charset="0"/>
              <a:cs typeface="Liberation Serif" pitchFamily="18" charset="0"/>
            </a:endParaRPr>
          </a:p>
          <a:p>
            <a:r>
              <a:rPr lang="ru-RU" sz="1400" dirty="0" smtClean="0">
                <a:solidFill>
                  <a:schemeClr val="tx1"/>
                </a:solidFill>
                <a:latin typeface="Liberation Serif" pitchFamily="18" charset="0"/>
                <a:ea typeface="Liberation Serif" pitchFamily="18" charset="0"/>
                <a:cs typeface="Liberation Serif" pitchFamily="18" charset="0"/>
              </a:rPr>
              <a:t>25 </a:t>
            </a:r>
            <a:r>
              <a:rPr lang="ru-RU" sz="1400" dirty="0">
                <a:solidFill>
                  <a:schemeClr val="tx1"/>
                </a:solidFill>
                <a:latin typeface="Liberation Serif" pitchFamily="18" charset="0"/>
                <a:ea typeface="Liberation Serif" pitchFamily="18" charset="0"/>
                <a:cs typeface="Liberation Serif" pitchFamily="18" charset="0"/>
              </a:rPr>
              <a:t>декабря </a:t>
            </a:r>
            <a:endParaRPr lang="ru-RU" sz="1400" dirty="0" smtClean="0">
              <a:solidFill>
                <a:schemeClr val="tx1"/>
              </a:solidFill>
              <a:latin typeface="Liberation Serif" pitchFamily="18" charset="0"/>
              <a:ea typeface="Liberation Serif" pitchFamily="18" charset="0"/>
              <a:cs typeface="Liberation Serif" pitchFamily="18" charset="0"/>
            </a:endParaRPr>
          </a:p>
          <a:p>
            <a:r>
              <a:rPr lang="ru-RU" sz="1400" dirty="0" smtClean="0">
                <a:solidFill>
                  <a:schemeClr val="tx1"/>
                </a:solidFill>
                <a:latin typeface="Liberation Serif" pitchFamily="18" charset="0"/>
                <a:ea typeface="Liberation Serif" pitchFamily="18" charset="0"/>
                <a:cs typeface="Liberation Serif" pitchFamily="18" charset="0"/>
              </a:rPr>
              <a:t>2008 </a:t>
            </a:r>
            <a:r>
              <a:rPr lang="ru-RU" sz="1400" dirty="0">
                <a:solidFill>
                  <a:schemeClr val="tx1"/>
                </a:solidFill>
                <a:latin typeface="Liberation Serif" pitchFamily="18" charset="0"/>
                <a:ea typeface="Liberation Serif" pitchFamily="18" charset="0"/>
                <a:cs typeface="Liberation Serif" pitchFamily="18" charset="0"/>
              </a:rPr>
              <a:t>года </a:t>
            </a:r>
            <a:endParaRPr lang="ru-RU" sz="1400" dirty="0" smtClean="0">
              <a:solidFill>
                <a:schemeClr val="tx1"/>
              </a:solidFill>
              <a:latin typeface="Liberation Serif" pitchFamily="18" charset="0"/>
              <a:ea typeface="Liberation Serif" pitchFamily="18" charset="0"/>
              <a:cs typeface="Liberation Serif" pitchFamily="18" charset="0"/>
            </a:endParaRPr>
          </a:p>
          <a:p>
            <a:r>
              <a:rPr lang="ru-RU" sz="1400" dirty="0" smtClean="0">
                <a:solidFill>
                  <a:schemeClr val="tx1"/>
                </a:solidFill>
                <a:latin typeface="Liberation Serif" pitchFamily="18" charset="0"/>
                <a:ea typeface="Liberation Serif" pitchFamily="18" charset="0"/>
                <a:cs typeface="Liberation Serif" pitchFamily="18" charset="0"/>
              </a:rPr>
              <a:t>№ </a:t>
            </a:r>
            <a:r>
              <a:rPr lang="ru-RU" sz="1400" dirty="0">
                <a:solidFill>
                  <a:schemeClr val="tx1"/>
                </a:solidFill>
                <a:latin typeface="Liberation Serif" pitchFamily="18" charset="0"/>
                <a:ea typeface="Liberation Serif" pitchFamily="18" charset="0"/>
                <a:cs typeface="Liberation Serif" pitchFamily="18" charset="0"/>
              </a:rPr>
              <a:t>273-ФЗ </a:t>
            </a:r>
            <a:r>
              <a:rPr lang="ru-RU" sz="1400" dirty="0" smtClean="0">
                <a:solidFill>
                  <a:schemeClr val="tx1"/>
                </a:solidFill>
                <a:latin typeface="Liberation Serif" pitchFamily="18" charset="0"/>
                <a:ea typeface="Liberation Serif" pitchFamily="18" charset="0"/>
                <a:cs typeface="Liberation Serif" pitchFamily="18" charset="0"/>
              </a:rPr>
              <a:t>«</a:t>
            </a:r>
            <a:r>
              <a:rPr lang="ru-RU" sz="1400" dirty="0">
                <a:solidFill>
                  <a:schemeClr val="tx1"/>
                </a:solidFill>
                <a:latin typeface="Liberation Serif" pitchFamily="18" charset="0"/>
                <a:ea typeface="Liberation Serif" pitchFamily="18" charset="0"/>
                <a:cs typeface="Liberation Serif" pitchFamily="18" charset="0"/>
              </a:rPr>
              <a:t>О противодействии коррупции»</a:t>
            </a:r>
          </a:p>
        </p:txBody>
      </p:sp>
      <p:sp>
        <p:nvSpPr>
          <p:cNvPr id="6" name="Выноска 1 5"/>
          <p:cNvSpPr/>
          <p:nvPr/>
        </p:nvSpPr>
        <p:spPr>
          <a:xfrm>
            <a:off x="1653179" y="2852935"/>
            <a:ext cx="2514560" cy="571385"/>
          </a:xfrm>
          <a:prstGeom prst="borderCallout1">
            <a:avLst>
              <a:gd name="adj1" fmla="val 45962"/>
              <a:gd name="adj2" fmla="val 686"/>
              <a:gd name="adj3" fmla="val 84986"/>
              <a:gd name="adj4" fmla="val -6003"/>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rPr>
              <a:t>Статья 13. Ответственность физических лиц за коррупционные правонарушения</a:t>
            </a:r>
            <a:endParaRPr lang="ru-RU" sz="1200" dirty="0">
              <a:solidFill>
                <a:schemeClr val="tx1"/>
              </a:solidFill>
            </a:endParaRPr>
          </a:p>
        </p:txBody>
      </p:sp>
      <p:sp>
        <p:nvSpPr>
          <p:cNvPr id="12" name="Выноска 1 11"/>
          <p:cNvSpPr/>
          <p:nvPr/>
        </p:nvSpPr>
        <p:spPr>
          <a:xfrm>
            <a:off x="1673418" y="3560067"/>
            <a:ext cx="2494154" cy="606639"/>
          </a:xfrm>
          <a:prstGeom prst="borderCallout1">
            <a:avLst>
              <a:gd name="adj1" fmla="val 45962"/>
              <a:gd name="adj2" fmla="val 686"/>
              <a:gd name="adj3" fmla="val 71683"/>
              <a:gd name="adj4" fmla="val -6003"/>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rPr>
              <a:t>Статья 13.3. Ответственность организаций принимать меры по предупреждению коррупции</a:t>
            </a:r>
            <a:endParaRPr lang="ru-RU" sz="1200" dirty="0">
              <a:solidFill>
                <a:schemeClr val="tx1"/>
              </a:solidFill>
            </a:endParaRPr>
          </a:p>
        </p:txBody>
      </p:sp>
      <p:sp>
        <p:nvSpPr>
          <p:cNvPr id="13" name="Выноска 1 12"/>
          <p:cNvSpPr/>
          <p:nvPr/>
        </p:nvSpPr>
        <p:spPr>
          <a:xfrm>
            <a:off x="1654506" y="4293096"/>
            <a:ext cx="2531978" cy="648072"/>
          </a:xfrm>
          <a:prstGeom prst="borderCallout1">
            <a:avLst>
              <a:gd name="adj1" fmla="val 45962"/>
              <a:gd name="adj2" fmla="val 686"/>
              <a:gd name="adj3" fmla="val 71683"/>
              <a:gd name="adj4" fmla="val -6003"/>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rPr>
              <a:t>Статья 14. Ответственность юридических лиц </a:t>
            </a:r>
            <a:r>
              <a:rPr lang="ru-RU" sz="1200" dirty="0">
                <a:solidFill>
                  <a:schemeClr val="tx1"/>
                </a:solidFill>
              </a:rPr>
              <a:t>за коррупционные правонарушения</a:t>
            </a:r>
          </a:p>
        </p:txBody>
      </p:sp>
      <p:sp>
        <p:nvSpPr>
          <p:cNvPr id="14" name="Заголовок 1"/>
          <p:cNvSpPr txBox="1">
            <a:spLocks/>
          </p:cNvSpPr>
          <p:nvPr/>
        </p:nvSpPr>
        <p:spPr>
          <a:xfrm>
            <a:off x="89531" y="5264267"/>
            <a:ext cx="4225457" cy="1039560"/>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Нормативные правовые акты Российской Федерации, Свердловской области и Министерства общественной безопасности Свердловской области</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15" name="Заголовок 1"/>
          <p:cNvSpPr txBox="1">
            <a:spLocks/>
          </p:cNvSpPr>
          <p:nvPr/>
        </p:nvSpPr>
        <p:spPr>
          <a:xfrm>
            <a:off x="4098938" y="1799985"/>
            <a:ext cx="5040560" cy="1152128"/>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Работники, замещающие отдельные должности на основании трудового договора в организациях, создаваемых для выполнения задач, поставленных перед исполнительными органами государственной власти Свердловской области       (далее – ИОГВ) (основание – ведомственный правовой акт)</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16" name="Прямоугольник 15"/>
          <p:cNvSpPr/>
          <p:nvPr/>
        </p:nvSpPr>
        <p:spPr>
          <a:xfrm>
            <a:off x="185445" y="411149"/>
            <a:ext cx="9093243" cy="646331"/>
          </a:xfrm>
          <a:prstGeom prst="rect">
            <a:avLst/>
          </a:prstGeom>
          <a:solidFill>
            <a:srgbClr val="FFFF00">
              <a:alpha val="44000"/>
            </a:srgbClr>
          </a:solidFill>
        </p:spPr>
        <p:txBody>
          <a:bodyPr wrap="square">
            <a:spAutoFit/>
          </a:bodyPr>
          <a:lstStyle/>
          <a:p>
            <a:pPr algn="ctr"/>
            <a:r>
              <a:rPr lang="ru-RU" b="1" u="sng" dirty="0" smtClean="0">
                <a:solidFill>
                  <a:prstClr val="black"/>
                </a:solidFill>
                <a:latin typeface="Liberation Serif" pitchFamily="18" charset="0"/>
                <a:ea typeface="Liberation Serif" pitchFamily="18" charset="0"/>
                <a:cs typeface="Liberation Serif" pitchFamily="18" charset="0"/>
              </a:rPr>
              <a:t>Источники обязательных требований, ограничений и обязанностей, установленных антикоррупционным законодательством</a:t>
            </a:r>
            <a:endParaRPr lang="ru-RU" b="1" u="sng" dirty="0">
              <a:solidFill>
                <a:prstClr val="black"/>
              </a:solidFill>
              <a:latin typeface="Liberation Serif" pitchFamily="18" charset="0"/>
              <a:ea typeface="Liberation Serif" pitchFamily="18" charset="0"/>
              <a:cs typeface="Liberation Serif" pitchFamily="18" charset="0"/>
            </a:endParaRPr>
          </a:p>
        </p:txBody>
      </p:sp>
      <p:sp>
        <p:nvSpPr>
          <p:cNvPr id="17" name="Заголовок 1"/>
          <p:cNvSpPr txBox="1">
            <a:spLocks/>
          </p:cNvSpPr>
          <p:nvPr/>
        </p:nvSpPr>
        <p:spPr>
          <a:xfrm>
            <a:off x="4395679" y="3995949"/>
            <a:ext cx="1143419" cy="1159052"/>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Федеральный закон </a:t>
            </a:r>
            <a:r>
              <a:rPr lang="ru-RU" sz="1200" dirty="0">
                <a:solidFill>
                  <a:schemeClr val="tx1"/>
                </a:solidFill>
                <a:latin typeface="Liberation Serif" pitchFamily="18" charset="0"/>
                <a:ea typeface="Liberation Serif" pitchFamily="18" charset="0"/>
                <a:cs typeface="Liberation Serif" pitchFamily="18" charset="0"/>
              </a:rPr>
              <a:t>от </a:t>
            </a:r>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25 </a:t>
            </a:r>
            <a:r>
              <a:rPr lang="ru-RU" sz="1200" dirty="0">
                <a:solidFill>
                  <a:schemeClr val="tx1"/>
                </a:solidFill>
                <a:latin typeface="Liberation Serif" pitchFamily="18" charset="0"/>
                <a:ea typeface="Liberation Serif" pitchFamily="18" charset="0"/>
                <a:cs typeface="Liberation Serif" pitchFamily="18" charset="0"/>
              </a:rPr>
              <a:t>декабря </a:t>
            </a:r>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2008 </a:t>
            </a:r>
            <a:r>
              <a:rPr lang="ru-RU" sz="1200" dirty="0">
                <a:solidFill>
                  <a:schemeClr val="tx1"/>
                </a:solidFill>
                <a:latin typeface="Liberation Serif" pitchFamily="18" charset="0"/>
                <a:ea typeface="Liberation Serif" pitchFamily="18" charset="0"/>
                <a:cs typeface="Liberation Serif" pitchFamily="18" charset="0"/>
              </a:rPr>
              <a:t>года </a:t>
            </a:r>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 273-ФЗ</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18" name="Заголовок 1"/>
          <p:cNvSpPr txBox="1">
            <a:spLocks/>
          </p:cNvSpPr>
          <p:nvPr/>
        </p:nvSpPr>
        <p:spPr>
          <a:xfrm>
            <a:off x="5539098" y="3138627"/>
            <a:ext cx="1080120" cy="1139945"/>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Федеральный закон </a:t>
            </a:r>
            <a:r>
              <a:rPr lang="ru-RU" sz="1200" dirty="0">
                <a:solidFill>
                  <a:schemeClr val="tx1"/>
                </a:solidFill>
                <a:latin typeface="Liberation Serif" pitchFamily="18" charset="0"/>
                <a:ea typeface="Liberation Serif" pitchFamily="18" charset="0"/>
                <a:cs typeface="Liberation Serif" pitchFamily="18" charset="0"/>
              </a:rPr>
              <a:t>от </a:t>
            </a:r>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7 мая </a:t>
            </a:r>
          </a:p>
          <a:p>
            <a:r>
              <a:rPr lang="ru-RU" sz="1200" dirty="0" smtClean="0">
                <a:solidFill>
                  <a:schemeClr val="tx1"/>
                </a:solidFill>
                <a:latin typeface="Liberation Serif" pitchFamily="18" charset="0"/>
                <a:ea typeface="Liberation Serif" pitchFamily="18" charset="0"/>
                <a:cs typeface="Liberation Serif" pitchFamily="18" charset="0"/>
              </a:rPr>
              <a:t>2013 </a:t>
            </a:r>
            <a:r>
              <a:rPr lang="ru-RU" sz="1200" dirty="0">
                <a:solidFill>
                  <a:schemeClr val="tx1"/>
                </a:solidFill>
                <a:latin typeface="Liberation Serif" pitchFamily="18" charset="0"/>
                <a:ea typeface="Liberation Serif" pitchFamily="18" charset="0"/>
                <a:cs typeface="Liberation Serif" pitchFamily="18" charset="0"/>
              </a:rPr>
              <a:t>года </a:t>
            </a:r>
            <a:endParaRPr lang="ru-RU" sz="1200" dirty="0" smtClean="0">
              <a:solidFill>
                <a:schemeClr val="tx1"/>
              </a:solidFill>
              <a:latin typeface="Liberation Serif" pitchFamily="18" charset="0"/>
              <a:ea typeface="Liberation Serif" pitchFamily="18" charset="0"/>
              <a:cs typeface="Liberation Serif" pitchFamily="18" charset="0"/>
            </a:endParaRPr>
          </a:p>
          <a:p>
            <a:r>
              <a:rPr lang="ru-RU" sz="1200" dirty="0" smtClean="0">
                <a:solidFill>
                  <a:schemeClr val="tx1"/>
                </a:solidFill>
                <a:latin typeface="Liberation Serif" pitchFamily="18" charset="0"/>
                <a:ea typeface="Liberation Serif" pitchFamily="18" charset="0"/>
                <a:cs typeface="Liberation Serif" pitchFamily="18" charset="0"/>
              </a:rPr>
              <a:t>№ 79-ФЗ</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19" name="Заголовок 1"/>
          <p:cNvSpPr txBox="1">
            <a:spLocks/>
          </p:cNvSpPr>
          <p:nvPr/>
        </p:nvSpPr>
        <p:spPr>
          <a:xfrm>
            <a:off x="6611991" y="4208950"/>
            <a:ext cx="1113074" cy="1139945"/>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Отдельные указы Президента Российской Федерации</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0" name="Заголовок 1"/>
          <p:cNvSpPr txBox="1">
            <a:spLocks/>
          </p:cNvSpPr>
          <p:nvPr/>
        </p:nvSpPr>
        <p:spPr>
          <a:xfrm>
            <a:off x="7732292" y="3153151"/>
            <a:ext cx="1224136" cy="1139945"/>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Постановление Правительства Российской Федерации от 05.03.2013 </a:t>
            </a:r>
          </a:p>
          <a:p>
            <a:r>
              <a:rPr lang="ru-RU" sz="1200" dirty="0" smtClean="0">
                <a:solidFill>
                  <a:schemeClr val="tx1"/>
                </a:solidFill>
                <a:latin typeface="Liberation Serif" pitchFamily="18" charset="0"/>
                <a:ea typeface="Liberation Serif" pitchFamily="18" charset="0"/>
                <a:cs typeface="Liberation Serif" pitchFamily="18" charset="0"/>
              </a:rPr>
              <a:t>№ 568</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1" name="Заголовок 1"/>
          <p:cNvSpPr txBox="1">
            <a:spLocks/>
          </p:cNvSpPr>
          <p:nvPr/>
        </p:nvSpPr>
        <p:spPr>
          <a:xfrm>
            <a:off x="4514421" y="5445224"/>
            <a:ext cx="1113074" cy="1139945"/>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Трудовой кодекс Российской Федерации</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2" name="Выноска 1 21"/>
          <p:cNvSpPr/>
          <p:nvPr/>
        </p:nvSpPr>
        <p:spPr>
          <a:xfrm>
            <a:off x="6156176" y="5626603"/>
            <a:ext cx="2514560" cy="571385"/>
          </a:xfrm>
          <a:prstGeom prst="borderCallout1">
            <a:avLst>
              <a:gd name="adj1" fmla="val 45962"/>
              <a:gd name="adj2" fmla="val 686"/>
              <a:gd name="adj3" fmla="val 46460"/>
              <a:gd name="adj4" fmla="val -19471"/>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latin typeface="Liberation Serif" pitchFamily="18" charset="0"/>
                <a:ea typeface="Liberation Serif" pitchFamily="18" charset="0"/>
                <a:cs typeface="Liberation Serif" pitchFamily="18" charset="0"/>
              </a:rPr>
              <a:t>Статья 349.2. Особенности регулирования труда работников …</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3" name="Семиугольник 22"/>
          <p:cNvSpPr/>
          <p:nvPr/>
        </p:nvSpPr>
        <p:spPr>
          <a:xfrm>
            <a:off x="174711" y="1844824"/>
            <a:ext cx="376091" cy="323165"/>
          </a:xfrm>
          <a:prstGeom prst="hept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1</a:t>
            </a:r>
            <a:endParaRPr lang="ru-RU" dirty="0">
              <a:solidFill>
                <a:schemeClr val="tx1"/>
              </a:solidFill>
            </a:endParaRPr>
          </a:p>
        </p:txBody>
      </p:sp>
      <p:sp>
        <p:nvSpPr>
          <p:cNvPr id="24" name="Семиугольник 23"/>
          <p:cNvSpPr/>
          <p:nvPr/>
        </p:nvSpPr>
        <p:spPr>
          <a:xfrm>
            <a:off x="3761338" y="1736744"/>
            <a:ext cx="376091" cy="323165"/>
          </a:xfrm>
          <a:prstGeom prst="hept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2</a:t>
            </a:r>
            <a:endParaRPr lang="ru-RU" dirty="0">
              <a:solidFill>
                <a:schemeClr val="tx1"/>
              </a:solidFill>
            </a:endParaRPr>
          </a:p>
        </p:txBody>
      </p:sp>
    </p:spTree>
    <p:extLst>
      <p:ext uri="{BB962C8B-B14F-4D97-AF65-F5344CB8AC3E}">
        <p14:creationId xmlns:p14="http://schemas.microsoft.com/office/powerpoint/2010/main" val="2997219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Прямая соединительная линия 37"/>
          <p:cNvCxnSpPr/>
          <p:nvPr/>
        </p:nvCxnSpPr>
        <p:spPr>
          <a:xfrm>
            <a:off x="4726133" y="4221088"/>
            <a:ext cx="644677"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1136291" y="4766378"/>
            <a:ext cx="915429" cy="637612"/>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a:stCxn id="31" idx="1"/>
          </p:cNvCxnSpPr>
          <p:nvPr/>
        </p:nvCxnSpPr>
        <p:spPr>
          <a:xfrm>
            <a:off x="3341308" y="4717649"/>
            <a:ext cx="0" cy="367535"/>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50757" y="1340768"/>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16" name="Прямоугольник 15"/>
          <p:cNvSpPr/>
          <p:nvPr/>
        </p:nvSpPr>
        <p:spPr>
          <a:xfrm>
            <a:off x="179512" y="223393"/>
            <a:ext cx="9093243" cy="646331"/>
          </a:xfrm>
          <a:prstGeom prst="rect">
            <a:avLst/>
          </a:prstGeom>
          <a:solidFill>
            <a:srgbClr val="FFFF00">
              <a:alpha val="44000"/>
            </a:srgbClr>
          </a:solidFill>
        </p:spPr>
        <p:txBody>
          <a:bodyPr wrap="square">
            <a:spAutoFit/>
          </a:bodyPr>
          <a:lstStyle/>
          <a:p>
            <a:pPr algn="ctr"/>
            <a:r>
              <a:rPr lang="ru-RU" b="1" u="sng" dirty="0" smtClean="0">
                <a:solidFill>
                  <a:prstClr val="black"/>
                </a:solidFill>
                <a:latin typeface="Liberation Serif" pitchFamily="18" charset="0"/>
                <a:ea typeface="Liberation Serif" pitchFamily="18" charset="0"/>
                <a:cs typeface="Liberation Serif" pitchFamily="18" charset="0"/>
              </a:rPr>
              <a:t>Способы закрепления обязанности работников соблюдать отдельные ограничения, запреты и обязанности, установленные антикоррупционным законодательством</a:t>
            </a:r>
            <a:endParaRPr lang="ru-RU" b="1" u="sng" dirty="0">
              <a:solidFill>
                <a:prstClr val="black"/>
              </a:solidFill>
              <a:latin typeface="Liberation Serif" pitchFamily="18" charset="0"/>
              <a:ea typeface="Liberation Serif" pitchFamily="18" charset="0"/>
              <a:cs typeface="Liberation Serif" pitchFamily="18" charset="0"/>
            </a:endParaRPr>
          </a:p>
        </p:txBody>
      </p:sp>
      <p:sp>
        <p:nvSpPr>
          <p:cNvPr id="21" name="Заголовок 1"/>
          <p:cNvSpPr txBox="1">
            <a:spLocks/>
          </p:cNvSpPr>
          <p:nvPr/>
        </p:nvSpPr>
        <p:spPr>
          <a:xfrm>
            <a:off x="179512" y="3284984"/>
            <a:ext cx="1656183" cy="1427977"/>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600" dirty="0" smtClean="0">
                <a:solidFill>
                  <a:schemeClr val="tx1"/>
                </a:solidFill>
                <a:latin typeface="Liberation Serif" pitchFamily="18" charset="0"/>
                <a:ea typeface="Liberation Serif" pitchFamily="18" charset="0"/>
                <a:cs typeface="Liberation Serif" pitchFamily="18" charset="0"/>
              </a:rPr>
              <a:t>ТРУДОВОЙ КОДЕКС РОССИЙСКОЙ ФЕДЕРАЦИИ</a:t>
            </a:r>
            <a:endParaRPr lang="ru-RU" sz="1600" dirty="0">
              <a:solidFill>
                <a:schemeClr val="tx1"/>
              </a:solidFill>
              <a:latin typeface="Liberation Serif" pitchFamily="18" charset="0"/>
              <a:ea typeface="Liberation Serif" pitchFamily="18" charset="0"/>
              <a:cs typeface="Liberation Serif" pitchFamily="18" charset="0"/>
            </a:endParaRPr>
          </a:p>
        </p:txBody>
      </p:sp>
      <p:sp>
        <p:nvSpPr>
          <p:cNvPr id="22" name="Выноска 1 21"/>
          <p:cNvSpPr/>
          <p:nvPr/>
        </p:nvSpPr>
        <p:spPr>
          <a:xfrm>
            <a:off x="1978962" y="1853156"/>
            <a:ext cx="2464128" cy="1731692"/>
          </a:xfrm>
          <a:prstGeom prst="borderCallout1">
            <a:avLst>
              <a:gd name="adj1" fmla="val 45962"/>
              <a:gd name="adj2" fmla="val 686"/>
              <a:gd name="adj3" fmla="val 84983"/>
              <a:gd name="adj4" fmla="val -7568"/>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7313">
              <a:buFont typeface="Arial" pitchFamily="34" charset="0"/>
              <a:buChar char="•"/>
            </a:pPr>
            <a:r>
              <a:rPr lang="ru-RU" b="1" dirty="0" smtClean="0">
                <a:solidFill>
                  <a:schemeClr val="tx1"/>
                </a:solidFill>
                <a:latin typeface="Liberation Serif" pitchFamily="18" charset="0"/>
                <a:ea typeface="Liberation Serif" pitchFamily="18" charset="0"/>
                <a:cs typeface="Liberation Serif" pitchFamily="18" charset="0"/>
              </a:rPr>
              <a:t>трудовой договор</a:t>
            </a:r>
          </a:p>
          <a:p>
            <a:pPr indent="87313">
              <a:buFont typeface="Arial" pitchFamily="34" charset="0"/>
              <a:buChar char="•"/>
            </a:pPr>
            <a:r>
              <a:rPr lang="ru-RU" b="1" dirty="0" smtClean="0">
                <a:solidFill>
                  <a:schemeClr val="tx1"/>
                </a:solidFill>
                <a:latin typeface="Liberation Serif" pitchFamily="18" charset="0"/>
                <a:ea typeface="Liberation Serif" pitchFamily="18" charset="0"/>
                <a:cs typeface="Liberation Serif" pitchFamily="18" charset="0"/>
              </a:rPr>
              <a:t>дополнительное соглашение к трудовому договору</a:t>
            </a:r>
          </a:p>
          <a:p>
            <a:pPr indent="87313">
              <a:buFont typeface="Arial" pitchFamily="34" charset="0"/>
              <a:buChar char="•"/>
            </a:pPr>
            <a:r>
              <a:rPr lang="ru-RU" b="1" dirty="0" smtClean="0">
                <a:solidFill>
                  <a:schemeClr val="tx1"/>
                </a:solidFill>
                <a:latin typeface="Liberation Serif" pitchFamily="18" charset="0"/>
                <a:ea typeface="Liberation Serif" pitchFamily="18" charset="0"/>
                <a:cs typeface="Liberation Serif" pitchFamily="18" charset="0"/>
              </a:rPr>
              <a:t>должностная инструкция</a:t>
            </a:r>
          </a:p>
        </p:txBody>
      </p:sp>
      <p:sp>
        <p:nvSpPr>
          <p:cNvPr id="27" name="Заголовок 1"/>
          <p:cNvSpPr txBox="1">
            <a:spLocks/>
          </p:cNvSpPr>
          <p:nvPr/>
        </p:nvSpPr>
        <p:spPr>
          <a:xfrm>
            <a:off x="5178961" y="3942019"/>
            <a:ext cx="3744416" cy="1014204"/>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88900" indent="-8890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ознакомление в установленном порядке с приказом соответствующего ИОГВ</a:t>
            </a:r>
          </a:p>
          <a:p>
            <a:pPr marL="88900" indent="-88900" algn="l">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сам по себе факт отнесения </a:t>
            </a:r>
            <a:r>
              <a:rPr lang="ru-RU" sz="1200" dirty="0">
                <a:solidFill>
                  <a:schemeClr val="tx1"/>
                </a:solidFill>
                <a:latin typeface="Liberation Serif" pitchFamily="18" charset="0"/>
                <a:ea typeface="Liberation Serif" pitchFamily="18" charset="0"/>
                <a:cs typeface="Liberation Serif" pitchFamily="18" charset="0"/>
              </a:rPr>
              <a:t>в установленном порядке </a:t>
            </a:r>
            <a:r>
              <a:rPr lang="ru-RU" sz="1200" dirty="0" smtClean="0">
                <a:solidFill>
                  <a:schemeClr val="tx1"/>
                </a:solidFill>
                <a:latin typeface="Liberation Serif" pitchFamily="18" charset="0"/>
                <a:ea typeface="Liberation Serif" pitchFamily="18" charset="0"/>
                <a:cs typeface="Liberation Serif" pitchFamily="18" charset="0"/>
              </a:rPr>
              <a:t> должности, замещаемой работником, к коррупционно-опасной</a:t>
            </a:r>
          </a:p>
        </p:txBody>
      </p:sp>
      <p:sp>
        <p:nvSpPr>
          <p:cNvPr id="30" name="Заголовок 1"/>
          <p:cNvSpPr txBox="1">
            <a:spLocks/>
          </p:cNvSpPr>
          <p:nvPr/>
        </p:nvSpPr>
        <p:spPr>
          <a:xfrm>
            <a:off x="5148560" y="1841324"/>
            <a:ext cx="3672408" cy="1947716"/>
          </a:xfrm>
          <a:prstGeom prst="rect">
            <a:avLst/>
          </a:prstGeom>
          <a:solidFill>
            <a:schemeClr val="bg2">
              <a:lumMod val="50000"/>
              <a:alpha val="43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600" dirty="0" smtClean="0">
                <a:solidFill>
                  <a:schemeClr val="tx1"/>
                </a:solidFill>
                <a:latin typeface="Liberation Serif" pitchFamily="18" charset="0"/>
                <a:ea typeface="Liberation Serif" pitchFamily="18" charset="0"/>
                <a:cs typeface="Liberation Serif" pitchFamily="18" charset="0"/>
              </a:rPr>
              <a:t>Работники, замещающие отдельные должности на основании трудового договора в организациях, создаваемых для выполнения задач, поставленных перед исполнительными органами государственной власти Свердловской области</a:t>
            </a:r>
            <a:endParaRPr lang="ru-RU" sz="1600" dirty="0">
              <a:solidFill>
                <a:schemeClr val="tx1"/>
              </a:solidFill>
              <a:latin typeface="Liberation Serif" pitchFamily="18" charset="0"/>
              <a:ea typeface="Liberation Serif" pitchFamily="18" charset="0"/>
              <a:cs typeface="Liberation Serif" pitchFamily="18" charset="0"/>
            </a:endParaRPr>
          </a:p>
        </p:txBody>
      </p:sp>
      <p:sp>
        <p:nvSpPr>
          <p:cNvPr id="31" name="Выноска 1 30"/>
          <p:cNvSpPr/>
          <p:nvPr/>
        </p:nvSpPr>
        <p:spPr>
          <a:xfrm>
            <a:off x="2549220" y="3865736"/>
            <a:ext cx="1584176" cy="851913"/>
          </a:xfrm>
          <a:prstGeom prst="borderCallout1">
            <a:avLst>
              <a:gd name="adj1" fmla="val 45962"/>
              <a:gd name="adj2" fmla="val 686"/>
              <a:gd name="adj3" fmla="val 46290"/>
              <a:gd name="adj4" fmla="val -45332"/>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7313">
              <a:buFont typeface="Arial" pitchFamily="34" charset="0"/>
              <a:buChar char="•"/>
            </a:pPr>
            <a:r>
              <a:rPr lang="ru-RU" sz="1600" b="1" dirty="0" smtClean="0">
                <a:solidFill>
                  <a:schemeClr val="tx1"/>
                </a:solidFill>
                <a:latin typeface="Liberation Serif" pitchFamily="18" charset="0"/>
                <a:ea typeface="Liberation Serif" pitchFamily="18" charset="0"/>
                <a:cs typeface="Liberation Serif" pitchFamily="18" charset="0"/>
              </a:rPr>
              <a:t>локальные нормативные акты</a:t>
            </a:r>
          </a:p>
        </p:txBody>
      </p:sp>
      <p:sp>
        <p:nvSpPr>
          <p:cNvPr id="25" name="Заголовок 1"/>
          <p:cNvSpPr txBox="1">
            <a:spLocks/>
          </p:cNvSpPr>
          <p:nvPr/>
        </p:nvSpPr>
        <p:spPr>
          <a:xfrm>
            <a:off x="2051720" y="5085184"/>
            <a:ext cx="2391369" cy="1209739"/>
          </a:xfrm>
          <a:prstGeom prst="rect">
            <a:avLst/>
          </a:prstGeom>
          <a:solidFill>
            <a:srgbClr val="00B050">
              <a:alpha val="48000"/>
            </a:srgb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600" dirty="0" smtClean="0">
                <a:solidFill>
                  <a:schemeClr val="tx1"/>
                </a:solidFill>
                <a:latin typeface="Liberation Serif" pitchFamily="18" charset="0"/>
                <a:ea typeface="Liberation Serif" pitchFamily="18" charset="0"/>
                <a:cs typeface="Liberation Serif" pitchFamily="18" charset="0"/>
              </a:rPr>
              <a:t>Статья 8. </a:t>
            </a:r>
            <a:r>
              <a:rPr lang="ru-RU" sz="1600" b="1" dirty="0" smtClean="0">
                <a:solidFill>
                  <a:schemeClr val="tx1"/>
                </a:solidFill>
                <a:latin typeface="Liberation Serif" pitchFamily="18" charset="0"/>
                <a:ea typeface="Liberation Serif" pitchFamily="18" charset="0"/>
                <a:cs typeface="Liberation Serif" pitchFamily="18" charset="0"/>
              </a:rPr>
              <a:t>Локальные </a:t>
            </a:r>
            <a:r>
              <a:rPr lang="ru-RU" sz="1600" b="1" dirty="0">
                <a:solidFill>
                  <a:schemeClr val="tx1"/>
                </a:solidFill>
                <a:latin typeface="Liberation Serif" pitchFamily="18" charset="0"/>
                <a:ea typeface="Liberation Serif" pitchFamily="18" charset="0"/>
                <a:cs typeface="Liberation Serif" pitchFamily="18" charset="0"/>
              </a:rPr>
              <a:t>нормативные </a:t>
            </a:r>
            <a:r>
              <a:rPr lang="ru-RU" sz="1600" b="1" dirty="0" smtClean="0">
                <a:solidFill>
                  <a:schemeClr val="tx1"/>
                </a:solidFill>
                <a:latin typeface="Liberation Serif" pitchFamily="18" charset="0"/>
                <a:ea typeface="Liberation Serif" pitchFamily="18" charset="0"/>
                <a:cs typeface="Liberation Serif" pitchFamily="18" charset="0"/>
              </a:rPr>
              <a:t>акты, содержащие нормы трудового права </a:t>
            </a:r>
            <a:endParaRPr lang="ru-RU" sz="1600" b="1" dirty="0">
              <a:solidFill>
                <a:schemeClr val="tx1"/>
              </a:solidFill>
              <a:latin typeface="Liberation Serif" pitchFamily="18" charset="0"/>
              <a:ea typeface="Liberation Serif" pitchFamily="18" charset="0"/>
              <a:cs typeface="Liberation Serif" pitchFamily="18" charset="0"/>
            </a:endParaRPr>
          </a:p>
          <a:p>
            <a:r>
              <a:rPr lang="ru-RU" sz="1600" dirty="0" smtClean="0">
                <a:solidFill>
                  <a:schemeClr val="tx1"/>
                </a:solidFill>
                <a:latin typeface="Liberation Serif" pitchFamily="18" charset="0"/>
                <a:ea typeface="Liberation Serif" pitchFamily="18" charset="0"/>
                <a:cs typeface="Liberation Serif" pitchFamily="18" charset="0"/>
              </a:rPr>
              <a:t> </a:t>
            </a:r>
            <a:endParaRPr lang="ru-RU" sz="1600" dirty="0">
              <a:solidFill>
                <a:schemeClr val="tx1"/>
              </a:solidFill>
              <a:latin typeface="Liberation Serif" pitchFamily="18" charset="0"/>
              <a:ea typeface="Liberation Serif" pitchFamily="18" charset="0"/>
              <a:cs typeface="Liberation Serif" pitchFamily="18" charset="0"/>
            </a:endParaRPr>
          </a:p>
        </p:txBody>
      </p:sp>
      <p:sp>
        <p:nvSpPr>
          <p:cNvPr id="33" name="Заголовок 1"/>
          <p:cNvSpPr txBox="1">
            <a:spLocks/>
          </p:cNvSpPr>
          <p:nvPr/>
        </p:nvSpPr>
        <p:spPr>
          <a:xfrm>
            <a:off x="4726133" y="5373215"/>
            <a:ext cx="1430043" cy="1131263"/>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600" dirty="0" smtClean="0">
                <a:solidFill>
                  <a:schemeClr val="tx1"/>
                </a:solidFill>
                <a:latin typeface="Liberation Serif" pitchFamily="18" charset="0"/>
                <a:ea typeface="Liberation Serif" pitchFamily="18" charset="0"/>
                <a:cs typeface="Liberation Serif" pitchFamily="18" charset="0"/>
              </a:rPr>
              <a:t>Трудовой кодекс Российской Федерации</a:t>
            </a:r>
            <a:endParaRPr lang="ru-RU" sz="1600" dirty="0">
              <a:solidFill>
                <a:schemeClr val="tx1"/>
              </a:solidFill>
              <a:latin typeface="Liberation Serif" pitchFamily="18" charset="0"/>
              <a:ea typeface="Liberation Serif" pitchFamily="18" charset="0"/>
              <a:cs typeface="Liberation Serif" pitchFamily="18" charset="0"/>
            </a:endParaRPr>
          </a:p>
        </p:txBody>
      </p:sp>
      <p:sp>
        <p:nvSpPr>
          <p:cNvPr id="34" name="Выноска 1 33"/>
          <p:cNvSpPr/>
          <p:nvPr/>
        </p:nvSpPr>
        <p:spPr>
          <a:xfrm>
            <a:off x="6300192" y="5373216"/>
            <a:ext cx="2664296" cy="1296144"/>
          </a:xfrm>
          <a:prstGeom prst="borderCallout1">
            <a:avLst>
              <a:gd name="adj1" fmla="val 45962"/>
              <a:gd name="adj2" fmla="val 686"/>
              <a:gd name="adj3" fmla="val 53953"/>
              <a:gd name="adj4" fmla="val -6729"/>
            </a:avLst>
          </a:prstGeom>
          <a:solidFill>
            <a:schemeClr val="bg1">
              <a:lumMod val="85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87313">
              <a:buFont typeface="Arial" pitchFamily="34" charset="0"/>
              <a:buChar char="•"/>
            </a:pPr>
            <a:r>
              <a:rPr lang="ru-RU" sz="1200" b="1" dirty="0" smtClean="0">
                <a:solidFill>
                  <a:schemeClr val="tx1"/>
                </a:solidFill>
                <a:latin typeface="Liberation Serif" pitchFamily="18" charset="0"/>
                <a:ea typeface="Liberation Serif" pitchFamily="18" charset="0"/>
                <a:cs typeface="Liberation Serif" pitchFamily="18" charset="0"/>
              </a:rPr>
              <a:t>Статья 57. Содержание трудового договора</a:t>
            </a:r>
          </a:p>
          <a:p>
            <a:r>
              <a:rPr lang="ru-RU" sz="1200" dirty="0" smtClean="0">
                <a:solidFill>
                  <a:schemeClr val="tx1"/>
                </a:solidFill>
                <a:latin typeface="Liberation Serif" pitchFamily="18" charset="0"/>
                <a:ea typeface="Liberation Serif" pitchFamily="18" charset="0"/>
                <a:cs typeface="Liberation Serif" pitchFamily="18" charset="0"/>
              </a:rPr>
              <a:t>Неисключение в трудовой договор каких-либо прав или обязанностей не может рассматриваться как отказ от реализации этих прав или исполнения этих обязанностей</a:t>
            </a:r>
          </a:p>
        </p:txBody>
      </p:sp>
      <p:cxnSp>
        <p:nvCxnSpPr>
          <p:cNvPr id="35" name="Прямая соединительная линия 34"/>
          <p:cNvCxnSpPr/>
          <p:nvPr/>
        </p:nvCxnSpPr>
        <p:spPr>
          <a:xfrm>
            <a:off x="4726133" y="2509256"/>
            <a:ext cx="0" cy="1711832"/>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p:nvPr/>
        </p:nvCxnSpPr>
        <p:spPr>
          <a:xfrm>
            <a:off x="4443089" y="2509256"/>
            <a:ext cx="283044"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029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Прямая соединительная линия 37"/>
          <p:cNvCxnSpPr/>
          <p:nvPr/>
        </p:nvCxnSpPr>
        <p:spPr>
          <a:xfrm flipV="1">
            <a:off x="1819835" y="6351048"/>
            <a:ext cx="616514" cy="492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593158" y="4653136"/>
            <a:ext cx="0" cy="86409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72547" y="764704"/>
            <a:ext cx="9093243" cy="384721"/>
          </a:xfrm>
          <a:prstGeom prst="rect">
            <a:avLst/>
          </a:prstGeom>
          <a:solidFill>
            <a:schemeClr val="accent3">
              <a:lumMod val="20000"/>
              <a:lumOff val="80000"/>
            </a:schemeClr>
          </a:solidFill>
        </p:spPr>
        <p:txBody>
          <a:bodyPr wrap="square">
            <a:spAutoFit/>
          </a:bodyPr>
          <a:lstStyle/>
          <a:p>
            <a:pPr algn="ctr"/>
            <a:endParaRPr lang="ru-RU" sz="1900" b="1" dirty="0">
              <a:solidFill>
                <a:prstClr val="black"/>
              </a:solidFill>
              <a:latin typeface="Liberation Serif" pitchFamily="18" charset="0"/>
              <a:ea typeface="Liberation Serif" pitchFamily="18" charset="0"/>
              <a:cs typeface="Liberation Serif" pitchFamily="18" charset="0"/>
            </a:endParaRPr>
          </a:p>
        </p:txBody>
      </p:sp>
      <p:sp>
        <p:nvSpPr>
          <p:cNvPr id="16" name="Прямоугольник 15"/>
          <p:cNvSpPr/>
          <p:nvPr/>
        </p:nvSpPr>
        <p:spPr>
          <a:xfrm>
            <a:off x="50757" y="188640"/>
            <a:ext cx="9093243" cy="369332"/>
          </a:xfrm>
          <a:prstGeom prst="rect">
            <a:avLst/>
          </a:prstGeom>
          <a:solidFill>
            <a:srgbClr val="FFFF00">
              <a:alpha val="44000"/>
            </a:srgbClr>
          </a:solidFill>
        </p:spPr>
        <p:txBody>
          <a:bodyPr wrap="square">
            <a:spAutoFit/>
          </a:bodyPr>
          <a:lstStyle/>
          <a:p>
            <a:pPr algn="ctr"/>
            <a:r>
              <a:rPr lang="ru-RU" b="1" u="sng" dirty="0" smtClean="0">
                <a:solidFill>
                  <a:prstClr val="black"/>
                </a:solidFill>
                <a:latin typeface="Liberation Serif" pitchFamily="18" charset="0"/>
                <a:ea typeface="Liberation Serif" pitchFamily="18" charset="0"/>
                <a:cs typeface="Liberation Serif" pitchFamily="18" charset="0"/>
              </a:rPr>
              <a:t>Локальные нормативные акты организации и меры по предупреждению коррупции</a:t>
            </a:r>
            <a:endParaRPr lang="ru-RU" b="1" u="sng" dirty="0">
              <a:solidFill>
                <a:prstClr val="black"/>
              </a:solidFill>
              <a:latin typeface="Liberation Serif" pitchFamily="18" charset="0"/>
              <a:ea typeface="Liberation Serif" pitchFamily="18" charset="0"/>
              <a:cs typeface="Liberation Serif" pitchFamily="18" charset="0"/>
            </a:endParaRPr>
          </a:p>
        </p:txBody>
      </p:sp>
      <p:sp>
        <p:nvSpPr>
          <p:cNvPr id="21" name="Заголовок 1"/>
          <p:cNvSpPr txBox="1">
            <a:spLocks/>
          </p:cNvSpPr>
          <p:nvPr/>
        </p:nvSpPr>
        <p:spPr>
          <a:xfrm>
            <a:off x="77064" y="2204864"/>
            <a:ext cx="1084802" cy="2448272"/>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a:solidFill>
                  <a:schemeClr val="tx1"/>
                </a:solidFill>
                <a:latin typeface="Liberation Serif" pitchFamily="18" charset="0"/>
                <a:ea typeface="Liberation Serif" pitchFamily="18" charset="0"/>
                <a:cs typeface="Liberation Serif" pitchFamily="18" charset="0"/>
              </a:rPr>
              <a:t>Федеральный закон от </a:t>
            </a:r>
          </a:p>
          <a:p>
            <a:r>
              <a:rPr lang="ru-RU" sz="1200" dirty="0">
                <a:solidFill>
                  <a:schemeClr val="tx1"/>
                </a:solidFill>
                <a:latin typeface="Liberation Serif" pitchFamily="18" charset="0"/>
                <a:ea typeface="Liberation Serif" pitchFamily="18" charset="0"/>
                <a:cs typeface="Liberation Serif" pitchFamily="18" charset="0"/>
              </a:rPr>
              <a:t>25 декабря </a:t>
            </a:r>
          </a:p>
          <a:p>
            <a:r>
              <a:rPr lang="ru-RU" sz="1200" dirty="0">
                <a:solidFill>
                  <a:schemeClr val="tx1"/>
                </a:solidFill>
                <a:latin typeface="Liberation Serif" pitchFamily="18" charset="0"/>
                <a:ea typeface="Liberation Serif" pitchFamily="18" charset="0"/>
                <a:cs typeface="Liberation Serif" pitchFamily="18" charset="0"/>
              </a:rPr>
              <a:t>2008 года </a:t>
            </a:r>
          </a:p>
          <a:p>
            <a:r>
              <a:rPr lang="ru-RU" sz="1200" dirty="0">
                <a:solidFill>
                  <a:schemeClr val="tx1"/>
                </a:solidFill>
                <a:latin typeface="Liberation Serif" pitchFamily="18" charset="0"/>
                <a:ea typeface="Liberation Serif" pitchFamily="18" charset="0"/>
                <a:cs typeface="Liberation Serif" pitchFamily="18" charset="0"/>
              </a:rPr>
              <a:t>№ </a:t>
            </a:r>
            <a:r>
              <a:rPr lang="ru-RU" sz="1200" dirty="0" smtClean="0">
                <a:solidFill>
                  <a:schemeClr val="tx1"/>
                </a:solidFill>
                <a:latin typeface="Liberation Serif" pitchFamily="18" charset="0"/>
                <a:ea typeface="Liberation Serif" pitchFamily="18" charset="0"/>
                <a:cs typeface="Liberation Serif" pitchFamily="18" charset="0"/>
              </a:rPr>
              <a:t>273-ФЗ (статья 13.3. Обязанность организации принимать меры по </a:t>
            </a:r>
            <a:r>
              <a:rPr lang="ru-RU" sz="1200" dirty="0" err="1" smtClean="0">
                <a:solidFill>
                  <a:schemeClr val="tx1"/>
                </a:solidFill>
                <a:latin typeface="Liberation Serif" pitchFamily="18" charset="0"/>
                <a:ea typeface="Liberation Serif" pitchFamily="18" charset="0"/>
                <a:cs typeface="Liberation Serif" pitchFamily="18" charset="0"/>
              </a:rPr>
              <a:t>предупреж-дению</a:t>
            </a:r>
            <a:r>
              <a:rPr lang="ru-RU" sz="1200" dirty="0" smtClean="0">
                <a:solidFill>
                  <a:schemeClr val="tx1"/>
                </a:solidFill>
                <a:latin typeface="Liberation Serif" pitchFamily="18" charset="0"/>
                <a:ea typeface="Liberation Serif" pitchFamily="18" charset="0"/>
                <a:cs typeface="Liberation Serif" pitchFamily="18" charset="0"/>
              </a:rPr>
              <a:t> коррупции)</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33" name="Заголовок 1"/>
          <p:cNvSpPr txBox="1">
            <a:spLocks/>
          </p:cNvSpPr>
          <p:nvPr/>
        </p:nvSpPr>
        <p:spPr>
          <a:xfrm>
            <a:off x="1923943" y="5558937"/>
            <a:ext cx="2058334" cy="1182430"/>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b="1" dirty="0" smtClean="0">
                <a:solidFill>
                  <a:schemeClr val="tx1"/>
                </a:solidFill>
                <a:latin typeface="Liberation Serif" pitchFamily="18" charset="0"/>
                <a:ea typeface="Liberation Serif" pitchFamily="18" charset="0"/>
                <a:cs typeface="Liberation Serif" pitchFamily="18" charset="0"/>
              </a:rPr>
              <a:t>Типовая декларация конфликта интересов</a:t>
            </a:r>
          </a:p>
          <a:p>
            <a:pPr marL="171450" indent="-171450">
              <a:buFont typeface="Arial" pitchFamily="34" charset="0"/>
              <a:buChar char="•"/>
            </a:pPr>
            <a:r>
              <a:rPr lang="ru-RU" sz="1200" dirty="0" smtClean="0">
                <a:solidFill>
                  <a:schemeClr val="tx1"/>
                </a:solidFill>
                <a:latin typeface="Liberation Serif" pitchFamily="18" charset="0"/>
                <a:ea typeface="Liberation Serif" pitchFamily="18" charset="0"/>
                <a:cs typeface="Liberation Serif" pitchFamily="18" charset="0"/>
              </a:rPr>
              <a:t>декларирование вопросов имущественного положения работников</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20" name="Заголовок 1"/>
          <p:cNvSpPr txBox="1">
            <a:spLocks/>
          </p:cNvSpPr>
          <p:nvPr/>
        </p:nvSpPr>
        <p:spPr>
          <a:xfrm>
            <a:off x="312890" y="1217981"/>
            <a:ext cx="3654248" cy="695145"/>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  Любые организации (вне зависимости от размеров и сферы деятельности) и их работники</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23" name="Заголовок 1"/>
          <p:cNvSpPr txBox="1">
            <a:spLocks/>
          </p:cNvSpPr>
          <p:nvPr/>
        </p:nvSpPr>
        <p:spPr>
          <a:xfrm>
            <a:off x="4190802" y="1217981"/>
            <a:ext cx="4898654" cy="1152128"/>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400" dirty="0" smtClean="0">
                <a:solidFill>
                  <a:schemeClr val="tx1"/>
                </a:solidFill>
                <a:latin typeface="Liberation Serif" pitchFamily="18" charset="0"/>
                <a:ea typeface="Liberation Serif" pitchFamily="18" charset="0"/>
                <a:cs typeface="Liberation Serif" pitchFamily="18" charset="0"/>
              </a:rPr>
              <a:t>Работники, замещающие отдельные должности на основании трудового договора в организациях, создаваемых для выполнения задач, поставленных перед исполнительными органами государственной власти Свердловской области       (далее – ИОГВ) (основание – ведомственный правовой акт)</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24" name="Семиугольник 23"/>
          <p:cNvSpPr/>
          <p:nvPr/>
        </p:nvSpPr>
        <p:spPr>
          <a:xfrm>
            <a:off x="77064" y="1268760"/>
            <a:ext cx="376091" cy="323165"/>
          </a:xfrm>
          <a:prstGeom prst="hept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1</a:t>
            </a:r>
            <a:endParaRPr lang="ru-RU" dirty="0">
              <a:solidFill>
                <a:schemeClr val="tx1"/>
              </a:solidFill>
            </a:endParaRPr>
          </a:p>
        </p:txBody>
      </p:sp>
      <p:sp>
        <p:nvSpPr>
          <p:cNvPr id="26" name="Семиугольник 25"/>
          <p:cNvSpPr/>
          <p:nvPr/>
        </p:nvSpPr>
        <p:spPr>
          <a:xfrm>
            <a:off x="3794232" y="1184008"/>
            <a:ext cx="376091" cy="323165"/>
          </a:xfrm>
          <a:prstGeom prst="heptag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2</a:t>
            </a:r>
            <a:endParaRPr lang="ru-RU" dirty="0">
              <a:solidFill>
                <a:schemeClr val="tx1"/>
              </a:solidFill>
            </a:endParaRPr>
          </a:p>
        </p:txBody>
      </p:sp>
      <p:sp>
        <p:nvSpPr>
          <p:cNvPr id="28" name="Заголовок 1"/>
          <p:cNvSpPr txBox="1">
            <a:spLocks/>
          </p:cNvSpPr>
          <p:nvPr/>
        </p:nvSpPr>
        <p:spPr>
          <a:xfrm>
            <a:off x="1161866" y="2204864"/>
            <a:ext cx="3008457" cy="3312368"/>
          </a:xfrm>
          <a:prstGeom prst="rect">
            <a:avLst/>
          </a:prstGeom>
          <a:solidFill>
            <a:schemeClr val="bg1">
              <a:lumMod val="95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Определение подразделений или должностных лиц, ответственных за предупреждение коррупции </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сотрудничество организации с правоохранительными органами</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разработка и внедрение стандартов и процедур по обеспечению добросовестной работы</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предотвращение и урегулирование конфликта интересов</a:t>
            </a: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недопущение составления неофициальной отчетности и поддельных документов</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25" name="Заголовок 1"/>
          <p:cNvSpPr txBox="1">
            <a:spLocks/>
          </p:cNvSpPr>
          <p:nvPr/>
        </p:nvSpPr>
        <p:spPr>
          <a:xfrm>
            <a:off x="77869" y="5536976"/>
            <a:ext cx="1803958" cy="1204391"/>
          </a:xfrm>
          <a:prstGeom prst="rect">
            <a:avLst/>
          </a:prstGeom>
          <a:solidFill>
            <a:srgbClr val="00B050">
              <a:alpha val="48000"/>
            </a:srgb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Методические рекомендации Минтруда России по мерам противодействия коррупции в организации</a:t>
            </a:r>
            <a:endParaRPr lang="ru-RU" sz="1200" b="1" dirty="0">
              <a:solidFill>
                <a:schemeClr val="tx1"/>
              </a:solidFill>
              <a:latin typeface="Liberation Serif" pitchFamily="18" charset="0"/>
              <a:ea typeface="Liberation Serif" pitchFamily="18" charset="0"/>
              <a:cs typeface="Liberation Serif" pitchFamily="18" charset="0"/>
            </a:endParaRPr>
          </a:p>
          <a:p>
            <a:r>
              <a:rPr lang="ru-RU" sz="1400" dirty="0" smtClean="0">
                <a:solidFill>
                  <a:schemeClr val="tx1"/>
                </a:solidFill>
                <a:latin typeface="Liberation Serif" pitchFamily="18" charset="0"/>
                <a:ea typeface="Liberation Serif" pitchFamily="18" charset="0"/>
                <a:cs typeface="Liberation Serif" pitchFamily="18" charset="0"/>
              </a:rPr>
              <a:t> </a:t>
            </a: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29" name="Заголовок 1"/>
          <p:cNvSpPr txBox="1">
            <a:spLocks/>
          </p:cNvSpPr>
          <p:nvPr/>
        </p:nvSpPr>
        <p:spPr>
          <a:xfrm>
            <a:off x="7956376" y="3269920"/>
            <a:ext cx="1133079" cy="1023176"/>
          </a:xfrm>
          <a:prstGeom prst="rect">
            <a:avLst/>
          </a:prstGeom>
          <a:solidFill>
            <a:schemeClr val="accent5">
              <a:lumMod val="20000"/>
              <a:lumOff val="80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1200" dirty="0" smtClean="0">
                <a:solidFill>
                  <a:schemeClr val="tx1"/>
                </a:solidFill>
                <a:latin typeface="Liberation Serif" pitchFamily="18" charset="0"/>
                <a:ea typeface="Liberation Serif" pitchFamily="18" charset="0"/>
                <a:cs typeface="Liberation Serif" pitchFamily="18" charset="0"/>
              </a:rPr>
              <a:t>Правовые акты Министерства</a:t>
            </a:r>
            <a:endParaRPr lang="ru-RU" sz="1200" dirty="0">
              <a:solidFill>
                <a:schemeClr val="tx1"/>
              </a:solidFill>
              <a:latin typeface="Liberation Serif" pitchFamily="18" charset="0"/>
              <a:ea typeface="Liberation Serif" pitchFamily="18" charset="0"/>
              <a:cs typeface="Liberation Serif" pitchFamily="18" charset="0"/>
            </a:endParaRPr>
          </a:p>
        </p:txBody>
      </p:sp>
      <p:sp>
        <p:nvSpPr>
          <p:cNvPr id="37" name="Заголовок 1"/>
          <p:cNvSpPr txBox="1">
            <a:spLocks/>
          </p:cNvSpPr>
          <p:nvPr/>
        </p:nvSpPr>
        <p:spPr>
          <a:xfrm>
            <a:off x="4233317" y="2485415"/>
            <a:ext cx="3723059" cy="2544364"/>
          </a:xfrm>
          <a:prstGeom prst="rect">
            <a:avLst/>
          </a:prstGeom>
          <a:solidFill>
            <a:schemeClr val="bg1">
              <a:lumMod val="95000"/>
            </a:scheme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71450" indent="-171450" algn="l">
              <a:buFont typeface="Arial" pitchFamily="34" charset="0"/>
              <a:buChar char="•"/>
            </a:pPr>
            <a:r>
              <a:rPr lang="ru-RU" sz="1400" dirty="0">
                <a:solidFill>
                  <a:schemeClr val="tx1"/>
                </a:solidFill>
                <a:latin typeface="Liberation Serif" pitchFamily="18" charset="0"/>
                <a:ea typeface="Liberation Serif" pitchFamily="18" charset="0"/>
                <a:cs typeface="Liberation Serif" pitchFamily="18" charset="0"/>
              </a:rPr>
              <a:t>к</a:t>
            </a:r>
            <a:r>
              <a:rPr lang="ru-RU" sz="1400" dirty="0" smtClean="0">
                <a:solidFill>
                  <a:schemeClr val="tx1"/>
                </a:solidFill>
                <a:latin typeface="Liberation Serif" pitchFamily="18" charset="0"/>
                <a:ea typeface="Liberation Serif" pitchFamily="18" charset="0"/>
                <a:cs typeface="Liberation Serif" pitchFamily="18" charset="0"/>
              </a:rPr>
              <a:t>одекс этики и служебного поведения</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методология проведения оценки коррупционных рисков</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антикоррупционная политика</a:t>
            </a:r>
            <a:endParaRPr lang="ru-RU" sz="1400" dirty="0">
              <a:solidFill>
                <a:schemeClr val="tx1"/>
              </a:solidFill>
              <a:latin typeface="Liberation Serif" pitchFamily="18" charset="0"/>
              <a:ea typeface="Liberation Serif" pitchFamily="18" charset="0"/>
              <a:cs typeface="Liberation Serif" pitchFamily="18" charset="0"/>
            </a:endParaRP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Положение о Комиссии по противодействию коррупции и урегулированию конфликтов интересов</a:t>
            </a: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Положение о структурном подразделении (должностном лице), ответственном ща профилактику коррупционных и иных правонарушений</a:t>
            </a:r>
          </a:p>
          <a:p>
            <a:pPr marL="171450" indent="-171450" algn="l">
              <a:buFont typeface="Arial" pitchFamily="34" charset="0"/>
              <a:buChar char="•"/>
            </a:pPr>
            <a:endParaRPr lang="ru-RU" sz="1400" dirty="0">
              <a:solidFill>
                <a:schemeClr val="tx1"/>
              </a:solidFill>
              <a:latin typeface="Liberation Serif" pitchFamily="18" charset="0"/>
              <a:ea typeface="Liberation Serif" pitchFamily="18" charset="0"/>
              <a:cs typeface="Liberation Serif" pitchFamily="18" charset="0"/>
            </a:endParaRPr>
          </a:p>
        </p:txBody>
      </p:sp>
      <p:sp>
        <p:nvSpPr>
          <p:cNvPr id="39" name="Заголовок 1"/>
          <p:cNvSpPr txBox="1">
            <a:spLocks/>
          </p:cNvSpPr>
          <p:nvPr/>
        </p:nvSpPr>
        <p:spPr>
          <a:xfrm>
            <a:off x="4233317" y="5104736"/>
            <a:ext cx="4165538" cy="1564624"/>
          </a:xfrm>
          <a:prstGeom prst="rect">
            <a:avLst/>
          </a:prstGeom>
          <a:solidFill>
            <a:srgbClr val="00B050">
              <a:alpha val="48000"/>
            </a:srgbClr>
          </a:solidFill>
        </p:spPr>
        <p:txBody>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порядок сообщения о получении подарка…</a:t>
            </a: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порядок представления сведений о доходах …</a:t>
            </a: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перечень коррупционных рисков (должностей), меры по их минимизации</a:t>
            </a:r>
          </a:p>
          <a:p>
            <a:pPr marL="171450" indent="-171450" algn="l">
              <a:buFont typeface="Arial" pitchFamily="34" charset="0"/>
              <a:buChar char="•"/>
            </a:pPr>
            <a:r>
              <a:rPr lang="ru-RU" sz="1400" dirty="0" smtClean="0">
                <a:solidFill>
                  <a:schemeClr val="tx1"/>
                </a:solidFill>
                <a:latin typeface="Liberation Serif" pitchFamily="18" charset="0"/>
                <a:ea typeface="Liberation Serif" pitchFamily="18" charset="0"/>
                <a:cs typeface="Liberation Serif" pitchFamily="18" charset="0"/>
              </a:rPr>
              <a:t>порядок уведомления работодателя о возникновении личной заинтересованности и прочее</a:t>
            </a:r>
          </a:p>
        </p:txBody>
      </p:sp>
    </p:spTree>
    <p:extLst>
      <p:ext uri="{BB962C8B-B14F-4D97-AF65-F5344CB8AC3E}">
        <p14:creationId xmlns:p14="http://schemas.microsoft.com/office/powerpoint/2010/main" val="5956580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4674</TotalTime>
  <Words>1293</Words>
  <Application>Microsoft Office PowerPoint</Application>
  <PresentationFormat>Экран (4:3)</PresentationFormat>
  <Paragraphs>149</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Твердый переплет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Яковлева Александра Сергеевна</dc:creator>
  <cp:lastModifiedBy>Лисницкая Елена Леонидовна</cp:lastModifiedBy>
  <cp:revision>321</cp:revision>
  <cp:lastPrinted>2019-01-31T06:02:11Z</cp:lastPrinted>
  <dcterms:created xsi:type="dcterms:W3CDTF">2018-04-20T04:17:53Z</dcterms:created>
  <dcterms:modified xsi:type="dcterms:W3CDTF">2020-10-05T07:44:40Z</dcterms:modified>
</cp:coreProperties>
</file>